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667" r:id="rId2"/>
  </p:sldMasterIdLst>
  <p:notesMasterIdLst>
    <p:notesMasterId r:id="rId19"/>
  </p:notesMasterIdLst>
  <p:handoutMasterIdLst>
    <p:handoutMasterId r:id="rId20"/>
  </p:handoutMasterIdLst>
  <p:sldIdLst>
    <p:sldId id="307" r:id="rId3"/>
    <p:sldId id="295" r:id="rId4"/>
    <p:sldId id="297" r:id="rId5"/>
    <p:sldId id="299" r:id="rId6"/>
    <p:sldId id="301" r:id="rId7"/>
    <p:sldId id="302" r:id="rId8"/>
    <p:sldId id="303" r:id="rId9"/>
    <p:sldId id="305" r:id="rId10"/>
    <p:sldId id="309" r:id="rId11"/>
    <p:sldId id="310" r:id="rId12"/>
    <p:sldId id="315" r:id="rId13"/>
    <p:sldId id="316" r:id="rId14"/>
    <p:sldId id="318" r:id="rId15"/>
    <p:sldId id="314" r:id="rId16"/>
    <p:sldId id="306" r:id="rId17"/>
    <p:sldId id="317" r:id="rId18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DDFE6"/>
    <a:srgbClr val="EEECE1"/>
    <a:srgbClr val="262626"/>
    <a:srgbClr val="F1A40B"/>
    <a:srgbClr val="730000"/>
    <a:srgbClr val="0121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0" autoAdjust="0"/>
    <p:restoredTop sz="94660"/>
  </p:normalViewPr>
  <p:slideViewPr>
    <p:cSldViewPr>
      <p:cViewPr>
        <p:scale>
          <a:sx n="100" d="100"/>
          <a:sy n="100" d="100"/>
        </p:scale>
        <p:origin x="-1944" y="-834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24F082F6-CBBB-4FA1-9F0A-679C58783E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97ADD02-E822-4CC1-9772-BE7AAB47FE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93BC9-FAF7-44BF-A795-E823AA279484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06DADD9-32C4-43B7-ACB3-95C78BC4C9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C131082-4B77-4197-9029-94E0DAE28F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D99C2-9058-4AB8-A21C-ED0F040B7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802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93775-FCDF-4B91-B3D8-7F0BB27E8625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106AF-7BD8-4C1C-A17D-39977C361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09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106AF-7BD8-4C1C-A17D-39977C361F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927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106AF-7BD8-4C1C-A17D-39977C361F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01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106AF-7BD8-4C1C-A17D-39977C361FE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991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alphaModFix amt="99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519BF3BF-B3B0-41AD-9CCA-79F2B5865803}"/>
              </a:ext>
            </a:extLst>
          </p:cNvPr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020402D-97C9-4A01-829A-F803FFFEE24D}"/>
              </a:ext>
            </a:extLst>
          </p:cNvPr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xmlns="" id="{003F2DB5-E272-46DB-966C-60EC6AECA1FB}"/>
              </a:ext>
            </a:extLst>
          </p:cNvPr>
          <p:cNvSpPr/>
          <p:nvPr userDrawn="1"/>
        </p:nvSpPr>
        <p:spPr>
          <a:xfrm rot="10800000">
            <a:off x="611560" y="136224"/>
            <a:ext cx="203355" cy="175306"/>
          </a:xfrm>
          <a:prstGeom prst="triangle">
            <a:avLst/>
          </a:prstGeom>
          <a:solidFill>
            <a:srgbClr val="F1A40B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xmlns="" id="{A3CDE9A5-96A6-4B4A-A6BB-6165ED366E28}"/>
              </a:ext>
            </a:extLst>
          </p:cNvPr>
          <p:cNvSpPr/>
          <p:nvPr userDrawn="1"/>
        </p:nvSpPr>
        <p:spPr>
          <a:xfrm rot="10800000">
            <a:off x="402997" y="136224"/>
            <a:ext cx="203355" cy="175306"/>
          </a:xfrm>
          <a:prstGeom prst="triangl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52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-154" y="0"/>
            <a:ext cx="123149" cy="419743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-154" y="4197433"/>
            <a:ext cx="123149" cy="15244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28691" y="1017296"/>
            <a:ext cx="5059055" cy="6400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4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제목 4">
            <a:extLst>
              <a:ext uri="{FF2B5EF4-FFF2-40B4-BE49-F238E27FC236}">
                <a16:creationId xmlns:a16="http://schemas.microsoft.com/office/drawing/2014/main" xmlns="" id="{7C3D5377-B03D-4B5F-96B6-26DF7325B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690" y="1177314"/>
            <a:ext cx="5059055" cy="280439"/>
          </a:xfrm>
          <a:prstGeom prst="rect">
            <a:avLst/>
          </a:prstGeom>
        </p:spPr>
        <p:txBody>
          <a:bodyPr anchor="ctr"/>
          <a:lstStyle>
            <a:lvl1pPr>
              <a:defRPr sz="3950" b="1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xmlns="" id="{194EF812-C757-41D2-9AC6-A944FD3022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9994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1" name="텍스트 개체 틀 19">
            <a:extLst>
              <a:ext uri="{FF2B5EF4-FFF2-40B4-BE49-F238E27FC236}">
                <a16:creationId xmlns:a16="http://schemas.microsoft.com/office/drawing/2014/main" xmlns="" id="{B24CF615-CE2A-4925-A806-C9029CF803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2676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2" name="텍스트 개체 틀 19">
            <a:extLst>
              <a:ext uri="{FF2B5EF4-FFF2-40B4-BE49-F238E27FC236}">
                <a16:creationId xmlns:a16="http://schemas.microsoft.com/office/drawing/2014/main" xmlns="" id="{9E4AC335-1101-414C-A104-9FB7D966C0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54017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3CC96611-A76B-470A-8A1F-6D272C8945FC}"/>
              </a:ext>
            </a:extLst>
          </p:cNvPr>
          <p:cNvGrpSpPr/>
          <p:nvPr userDrawn="1"/>
        </p:nvGrpSpPr>
        <p:grpSpPr>
          <a:xfrm>
            <a:off x="950792" y="3691376"/>
            <a:ext cx="7221404" cy="86159"/>
            <a:chOff x="2559310" y="3725261"/>
            <a:chExt cx="7221404" cy="86159"/>
          </a:xfrm>
          <a:solidFill>
            <a:srgbClr val="F8F8F8"/>
          </a:solidFill>
        </p:grpSpPr>
        <p:sp>
          <p:nvSpPr>
            <p:cNvPr id="17" name="모서리가 둥근 직사각형 10">
              <a:extLst>
                <a:ext uri="{FF2B5EF4-FFF2-40B4-BE49-F238E27FC236}">
                  <a16:creationId xmlns:a16="http://schemas.microsoft.com/office/drawing/2014/main" xmlns="" id="{9085AC95-7E51-4D47-B4BB-D2798F66A7B9}"/>
                </a:ext>
              </a:extLst>
            </p:cNvPr>
            <p:cNvSpPr/>
            <p:nvPr userDrawn="1"/>
          </p:nvSpPr>
          <p:spPr>
            <a:xfrm>
              <a:off x="2559310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모서리가 둥근 직사각형 36">
              <a:extLst>
                <a:ext uri="{FF2B5EF4-FFF2-40B4-BE49-F238E27FC236}">
                  <a16:creationId xmlns:a16="http://schemas.microsoft.com/office/drawing/2014/main" xmlns="" id="{D6CF4D30-5095-4529-9F47-AE7D12F2A531}"/>
                </a:ext>
              </a:extLst>
            </p:cNvPr>
            <p:cNvSpPr/>
            <p:nvPr userDrawn="1"/>
          </p:nvSpPr>
          <p:spPr>
            <a:xfrm>
              <a:off x="4465202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모서리가 둥근 직사각형 37">
              <a:extLst>
                <a:ext uri="{FF2B5EF4-FFF2-40B4-BE49-F238E27FC236}">
                  <a16:creationId xmlns:a16="http://schemas.microsoft.com/office/drawing/2014/main" xmlns="" id="{24A61629-5337-417C-87A6-8874EDF49F87}"/>
                </a:ext>
              </a:extLst>
            </p:cNvPr>
            <p:cNvSpPr/>
            <p:nvPr userDrawn="1"/>
          </p:nvSpPr>
          <p:spPr>
            <a:xfrm>
              <a:off x="6371094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모서리가 둥근 직사각형 38">
              <a:extLst>
                <a:ext uri="{FF2B5EF4-FFF2-40B4-BE49-F238E27FC236}">
                  <a16:creationId xmlns:a16="http://schemas.microsoft.com/office/drawing/2014/main" xmlns="" id="{71C497EF-E5DF-43CE-8BF1-A075E0498B31}"/>
                </a:ext>
              </a:extLst>
            </p:cNvPr>
            <p:cNvSpPr/>
            <p:nvPr userDrawn="1"/>
          </p:nvSpPr>
          <p:spPr>
            <a:xfrm>
              <a:off x="8276986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xmlns="" id="{1FCDA2F6-FFEA-4CF8-884B-BA8E9449BF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0503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xmlns="" id="{A170DC4C-911D-472F-AB13-D6C3C16926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6394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xmlns="" id="{1C44C1F1-D0BD-49B8-9871-7E2B090271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7736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xmlns="" id="{EA58E9C9-E273-4B76-8B00-A65BCB2915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59077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5" name="텍스트 개체 틀 19">
            <a:extLst>
              <a:ext uri="{FF2B5EF4-FFF2-40B4-BE49-F238E27FC236}">
                <a16:creationId xmlns:a16="http://schemas.microsoft.com/office/drawing/2014/main" xmlns="" id="{7B8E431C-AB18-4BA6-929A-760BBD0405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51335" y="285087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99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일반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0BDDD63-CD7B-466F-B74B-A4708712C8B7}"/>
              </a:ext>
            </a:extLst>
          </p:cNvPr>
          <p:cNvSpPr/>
          <p:nvPr userDrawn="1"/>
        </p:nvSpPr>
        <p:spPr>
          <a:xfrm>
            <a:off x="-154" y="136224"/>
            <a:ext cx="9144154" cy="561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496" y="184835"/>
            <a:ext cx="8291264" cy="487438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내용 개체 틀 2"/>
          <p:cNvSpPr>
            <a:spLocks noGrp="1"/>
          </p:cNvSpPr>
          <p:nvPr>
            <p:ph idx="15" hasCustomPrompt="1"/>
          </p:nvPr>
        </p:nvSpPr>
        <p:spPr>
          <a:xfrm>
            <a:off x="247838" y="729997"/>
            <a:ext cx="8433220" cy="37383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61353ABD-8FDF-469B-85E2-48BE34F6AF9D}"/>
              </a:ext>
            </a:extLst>
          </p:cNvPr>
          <p:cNvCxnSpPr/>
          <p:nvPr userDrawn="1"/>
        </p:nvCxnSpPr>
        <p:spPr bwMode="auto">
          <a:xfrm>
            <a:off x="247838" y="1108211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428206" y="1299545"/>
            <a:ext cx="3610744" cy="1920213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61182" y="1369335"/>
            <a:ext cx="0" cy="3864429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xmlns="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1299545"/>
            <a:ext cx="4284016" cy="39745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23" name="내용 개체 틀 2"/>
          <p:cNvSpPr>
            <a:spLocks noGrp="1"/>
          </p:cNvSpPr>
          <p:nvPr>
            <p:ph idx="21"/>
          </p:nvPr>
        </p:nvSpPr>
        <p:spPr>
          <a:xfrm>
            <a:off x="423854" y="3361556"/>
            <a:ext cx="3600400" cy="1920213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텍스트 개체 틀 6">
            <a:extLst>
              <a:ext uri="{FF2B5EF4-FFF2-40B4-BE49-F238E27FC236}">
                <a16:creationId xmlns:a16="http://schemas.microsoft.com/office/drawing/2014/main" xmlns="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01620"/>
            <a:ext cx="5580768" cy="127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</p:spTree>
    <p:extLst>
      <p:ext uri="{BB962C8B-B14F-4D97-AF65-F5344CB8AC3E}">
        <p14:creationId xmlns:p14="http://schemas.microsoft.com/office/powerpoint/2010/main" val="4197275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82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77923" tIns="38962" rIns="77923" bIns="38962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77923" tIns="38962" rIns="77923" bIns="3896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1" y="5296960"/>
            <a:ext cx="2133600" cy="304271"/>
          </a:xfrm>
          <a:prstGeom prst="rect">
            <a:avLst/>
          </a:prstGeom>
        </p:spPr>
        <p:txBody>
          <a:bodyPr vert="horz" lIns="77923" tIns="38962" rIns="77923" bIns="38962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4C7FF638-8B06-4E34-ABA1-D0A79B04245F}" type="datetimeFigureOut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1" y="5296960"/>
            <a:ext cx="2895600" cy="304271"/>
          </a:xfrm>
          <a:prstGeom prst="rect">
            <a:avLst/>
          </a:prstGeom>
        </p:spPr>
        <p:txBody>
          <a:bodyPr vert="horz" lIns="77923" tIns="38962" rIns="77923" bIns="38962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77923" tIns="38962" rIns="77923" bIns="38962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DEA6667C-7EA0-4F7A-8DEE-AA3755EDB56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3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ctr" defTabSz="779227" rtl="0" eaLnBrk="1" latinLnBrk="1" hangingPunct="1">
        <a:spcBef>
          <a:spcPct val="0"/>
        </a:spcBef>
        <a:buNone/>
        <a:defRPr sz="38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92210" indent="-292210" algn="l" defTabSz="77922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j-ea"/>
          <a:ea typeface="+mj-ea"/>
          <a:cs typeface="+mn-cs"/>
        </a:defRPr>
      </a:lvl1pPr>
      <a:lvl2pPr marL="633122" indent="-243508" algn="l" defTabSz="779227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j-ea"/>
          <a:ea typeface="+mj-ea"/>
          <a:cs typeface="+mn-cs"/>
        </a:defRPr>
      </a:lvl2pPr>
      <a:lvl3pPr marL="974034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363648" indent="-194807" algn="l" defTabSz="779227" rtl="0" eaLnBrk="1" latinLnBrk="1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j-ea"/>
          <a:ea typeface="+mj-ea"/>
          <a:cs typeface="+mn-cs"/>
        </a:defRPr>
      </a:lvl4pPr>
      <a:lvl5pPr marL="1753261" indent="-194807" algn="l" defTabSz="779227" rtl="0" eaLnBrk="1" latinLnBrk="1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j-ea"/>
          <a:ea typeface="+mj-ea"/>
          <a:cs typeface="+mn-cs"/>
        </a:defRPr>
      </a:lvl5pPr>
      <a:lvl6pPr marL="2142875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488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02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715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13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27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40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454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067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681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295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909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1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3DDC2FF5-C0E6-43B2-B824-F48746164741}"/>
              </a:ext>
            </a:extLst>
          </p:cNvPr>
          <p:cNvGrpSpPr/>
          <p:nvPr userDrawn="1"/>
        </p:nvGrpSpPr>
        <p:grpSpPr>
          <a:xfrm>
            <a:off x="0" y="0"/>
            <a:ext cx="4159250" cy="3352261"/>
            <a:chOff x="4349842" y="1209003"/>
            <a:chExt cx="3413717" cy="2751378"/>
          </a:xfrm>
          <a:effectLst/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xmlns="" id="{053F11B8-0FAF-49EC-9228-9208EEE8B2F7}"/>
                </a:ext>
              </a:extLst>
            </p:cNvPr>
            <p:cNvSpPr/>
            <p:nvPr/>
          </p:nvSpPr>
          <p:spPr>
            <a:xfrm rot="18900000">
              <a:off x="5923255" y="1345137"/>
              <a:ext cx="291073" cy="402052"/>
            </a:xfrm>
            <a:custGeom>
              <a:avLst/>
              <a:gdLst>
                <a:gd name="connsiteX0" fmla="*/ 291073 w 291073"/>
                <a:gd name="connsiteY0" fmla="*/ 0 h 402052"/>
                <a:gd name="connsiteX1" fmla="*/ 291073 w 291073"/>
                <a:gd name="connsiteY1" fmla="*/ 402052 h 402052"/>
                <a:gd name="connsiteX2" fmla="*/ 0 w 291073"/>
                <a:gd name="connsiteY2" fmla="*/ 402052 h 402052"/>
                <a:gd name="connsiteX3" fmla="*/ 0 w 291073"/>
                <a:gd name="connsiteY3" fmla="*/ 0 h 402052"/>
                <a:gd name="connsiteX4" fmla="*/ 291073 w 291073"/>
                <a:gd name="connsiteY4" fmla="*/ 0 h 402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073" h="402052">
                  <a:moveTo>
                    <a:pt x="291073" y="0"/>
                  </a:moveTo>
                  <a:lnTo>
                    <a:pt x="291073" y="402052"/>
                  </a:lnTo>
                  <a:lnTo>
                    <a:pt x="0" y="402052"/>
                  </a:lnTo>
                  <a:lnTo>
                    <a:pt x="0" y="0"/>
                  </a:lnTo>
                  <a:lnTo>
                    <a:pt x="291073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xmlns="" id="{85AF4D30-5993-42C7-A429-3BB1FC2C3516}"/>
                </a:ext>
              </a:extLst>
            </p:cNvPr>
            <p:cNvSpPr/>
            <p:nvPr/>
          </p:nvSpPr>
          <p:spPr>
            <a:xfrm rot="18900000">
              <a:off x="4729243" y="1875878"/>
              <a:ext cx="1454573" cy="584765"/>
            </a:xfrm>
            <a:custGeom>
              <a:avLst/>
              <a:gdLst>
                <a:gd name="connsiteX0" fmla="*/ 1454573 w 1454573"/>
                <a:gd name="connsiteY0" fmla="*/ 0 h 584765"/>
                <a:gd name="connsiteX1" fmla="*/ 1454573 w 1454573"/>
                <a:gd name="connsiteY1" fmla="*/ 84402 h 584765"/>
                <a:gd name="connsiteX2" fmla="*/ 659869 w 1454573"/>
                <a:gd name="connsiteY2" fmla="*/ 84403 h 584765"/>
                <a:gd name="connsiteX3" fmla="*/ 659869 w 1454573"/>
                <a:gd name="connsiteY3" fmla="*/ 486454 h 584765"/>
                <a:gd name="connsiteX4" fmla="*/ 238483 w 1454573"/>
                <a:gd name="connsiteY4" fmla="*/ 486454 h 584765"/>
                <a:gd name="connsiteX5" fmla="*/ 238483 w 1454573"/>
                <a:gd name="connsiteY5" fmla="*/ 584765 h 584765"/>
                <a:gd name="connsiteX6" fmla="*/ 0 w 1454573"/>
                <a:gd name="connsiteY6" fmla="*/ 584765 h 584765"/>
                <a:gd name="connsiteX7" fmla="*/ 0 w 1454573"/>
                <a:gd name="connsiteY7" fmla="*/ 0 h 584765"/>
                <a:gd name="connsiteX8" fmla="*/ 1454573 w 1454573"/>
                <a:gd name="connsiteY8" fmla="*/ 0 h 58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4573" h="584765">
                  <a:moveTo>
                    <a:pt x="1454573" y="0"/>
                  </a:moveTo>
                  <a:lnTo>
                    <a:pt x="1454573" y="84402"/>
                  </a:lnTo>
                  <a:lnTo>
                    <a:pt x="659869" y="84403"/>
                  </a:lnTo>
                  <a:lnTo>
                    <a:pt x="659869" y="486454"/>
                  </a:lnTo>
                  <a:lnTo>
                    <a:pt x="238483" y="486454"/>
                  </a:lnTo>
                  <a:lnTo>
                    <a:pt x="238483" y="584765"/>
                  </a:lnTo>
                  <a:lnTo>
                    <a:pt x="0" y="584765"/>
                  </a:lnTo>
                  <a:lnTo>
                    <a:pt x="0" y="0"/>
                  </a:lnTo>
                  <a:lnTo>
                    <a:pt x="1454573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xmlns="" id="{94C598A2-5436-48B2-B523-9EEC206BDD0D}"/>
                </a:ext>
              </a:extLst>
            </p:cNvPr>
            <p:cNvSpPr/>
            <p:nvPr/>
          </p:nvSpPr>
          <p:spPr>
            <a:xfrm rot="18900000">
              <a:off x="6390176" y="1514861"/>
              <a:ext cx="93970" cy="254815"/>
            </a:xfrm>
            <a:custGeom>
              <a:avLst/>
              <a:gdLst>
                <a:gd name="connsiteX0" fmla="*/ 93970 w 93970"/>
                <a:gd name="connsiteY0" fmla="*/ 0 h 254815"/>
                <a:gd name="connsiteX1" fmla="*/ 93970 w 93970"/>
                <a:gd name="connsiteY1" fmla="*/ 254815 h 254815"/>
                <a:gd name="connsiteX2" fmla="*/ 0 w 93970"/>
                <a:gd name="connsiteY2" fmla="*/ 254815 h 254815"/>
                <a:gd name="connsiteX3" fmla="*/ 0 w 93970"/>
                <a:gd name="connsiteY3" fmla="*/ 0 h 254815"/>
                <a:gd name="connsiteX4" fmla="*/ 93970 w 93970"/>
                <a:gd name="connsiteY4" fmla="*/ 0 h 25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70" h="254815">
                  <a:moveTo>
                    <a:pt x="93970" y="0"/>
                  </a:moveTo>
                  <a:lnTo>
                    <a:pt x="93970" y="254815"/>
                  </a:lnTo>
                  <a:lnTo>
                    <a:pt x="0" y="254815"/>
                  </a:lnTo>
                  <a:lnTo>
                    <a:pt x="0" y="0"/>
                  </a:lnTo>
                  <a:lnTo>
                    <a:pt x="93970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xmlns="" id="{4264C54F-8A38-4CD9-906E-0E6693FE0D17}"/>
                </a:ext>
              </a:extLst>
            </p:cNvPr>
            <p:cNvSpPr/>
            <p:nvPr/>
          </p:nvSpPr>
          <p:spPr>
            <a:xfrm rot="18900000">
              <a:off x="6777269" y="1549477"/>
              <a:ext cx="238484" cy="899909"/>
            </a:xfrm>
            <a:custGeom>
              <a:avLst/>
              <a:gdLst>
                <a:gd name="connsiteX0" fmla="*/ 238484 w 238484"/>
                <a:gd name="connsiteY0" fmla="*/ 0 h 899909"/>
                <a:gd name="connsiteX1" fmla="*/ 238484 w 238484"/>
                <a:gd name="connsiteY1" fmla="*/ 899909 h 899909"/>
                <a:gd name="connsiteX2" fmla="*/ 0 w 238484"/>
                <a:gd name="connsiteY2" fmla="*/ 899909 h 899909"/>
                <a:gd name="connsiteX3" fmla="*/ 1 w 238484"/>
                <a:gd name="connsiteY3" fmla="*/ 522881 h 899909"/>
                <a:gd name="connsiteX4" fmla="*/ 93971 w 238484"/>
                <a:gd name="connsiteY4" fmla="*/ 522881 h 899909"/>
                <a:gd name="connsiteX5" fmla="*/ 93971 w 238484"/>
                <a:gd name="connsiteY5" fmla="*/ 0 h 899909"/>
                <a:gd name="connsiteX6" fmla="*/ 238484 w 238484"/>
                <a:gd name="connsiteY6" fmla="*/ 0 h 89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84" h="899909">
                  <a:moveTo>
                    <a:pt x="238484" y="0"/>
                  </a:moveTo>
                  <a:lnTo>
                    <a:pt x="238484" y="899909"/>
                  </a:lnTo>
                  <a:lnTo>
                    <a:pt x="0" y="899909"/>
                  </a:lnTo>
                  <a:lnTo>
                    <a:pt x="1" y="522881"/>
                  </a:lnTo>
                  <a:lnTo>
                    <a:pt x="93971" y="522881"/>
                  </a:lnTo>
                  <a:lnTo>
                    <a:pt x="93971" y="0"/>
                  </a:lnTo>
                  <a:lnTo>
                    <a:pt x="238484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D2FF5815-29DF-431C-89CA-3B859FDCBC93}"/>
                </a:ext>
              </a:extLst>
            </p:cNvPr>
            <p:cNvSpPr/>
            <p:nvPr/>
          </p:nvSpPr>
          <p:spPr>
            <a:xfrm rot="18900000">
              <a:off x="6437288" y="1789085"/>
              <a:ext cx="283060" cy="522881"/>
            </a:xfrm>
            <a:custGeom>
              <a:avLst/>
              <a:gdLst>
                <a:gd name="connsiteX0" fmla="*/ 283060 w 283060"/>
                <a:gd name="connsiteY0" fmla="*/ 0 h 522881"/>
                <a:gd name="connsiteX1" fmla="*/ 283060 w 283060"/>
                <a:gd name="connsiteY1" fmla="*/ 522881 h 522881"/>
                <a:gd name="connsiteX2" fmla="*/ 0 w 283060"/>
                <a:gd name="connsiteY2" fmla="*/ 522881 h 522881"/>
                <a:gd name="connsiteX3" fmla="*/ 0 w 283060"/>
                <a:gd name="connsiteY3" fmla="*/ 0 h 522881"/>
                <a:gd name="connsiteX4" fmla="*/ 283060 w 283060"/>
                <a:gd name="connsiteY4" fmla="*/ 0 h 52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060" h="522881">
                  <a:moveTo>
                    <a:pt x="283060" y="0"/>
                  </a:moveTo>
                  <a:lnTo>
                    <a:pt x="283060" y="522881"/>
                  </a:lnTo>
                  <a:lnTo>
                    <a:pt x="0" y="522881"/>
                  </a:lnTo>
                  <a:lnTo>
                    <a:pt x="0" y="0"/>
                  </a:lnTo>
                  <a:lnTo>
                    <a:pt x="283060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66E7EA7B-2AAB-490B-BDF4-767E3DFD1920}"/>
                </a:ext>
              </a:extLst>
            </p:cNvPr>
            <p:cNvSpPr/>
            <p:nvPr/>
          </p:nvSpPr>
          <p:spPr>
            <a:xfrm rot="18900000">
              <a:off x="5591370" y="2005226"/>
              <a:ext cx="794704" cy="457258"/>
            </a:xfrm>
            <a:custGeom>
              <a:avLst/>
              <a:gdLst>
                <a:gd name="connsiteX0" fmla="*/ 794704 w 794704"/>
                <a:gd name="connsiteY0" fmla="*/ 0 h 457258"/>
                <a:gd name="connsiteX1" fmla="*/ 794704 w 794704"/>
                <a:gd name="connsiteY1" fmla="*/ 457258 h 457258"/>
                <a:gd name="connsiteX2" fmla="*/ 0 w 794704"/>
                <a:gd name="connsiteY2" fmla="*/ 457258 h 457258"/>
                <a:gd name="connsiteX3" fmla="*/ 0 w 794704"/>
                <a:gd name="connsiteY3" fmla="*/ 0 h 457258"/>
                <a:gd name="connsiteX4" fmla="*/ 794704 w 794704"/>
                <a:gd name="connsiteY4" fmla="*/ 0 h 45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704" h="457258">
                  <a:moveTo>
                    <a:pt x="794704" y="0"/>
                  </a:moveTo>
                  <a:lnTo>
                    <a:pt x="794704" y="457258"/>
                  </a:lnTo>
                  <a:lnTo>
                    <a:pt x="0" y="457258"/>
                  </a:lnTo>
                  <a:lnTo>
                    <a:pt x="0" y="0"/>
                  </a:lnTo>
                  <a:lnTo>
                    <a:pt x="794704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xmlns="" id="{52733552-093C-49D9-8A4B-E30C3BFDE24C}"/>
                </a:ext>
              </a:extLst>
            </p:cNvPr>
            <p:cNvSpPr/>
            <p:nvPr/>
          </p:nvSpPr>
          <p:spPr>
            <a:xfrm rot="18900000">
              <a:off x="5634260" y="2324152"/>
              <a:ext cx="1507163" cy="801934"/>
            </a:xfrm>
            <a:custGeom>
              <a:avLst/>
              <a:gdLst>
                <a:gd name="connsiteX0" fmla="*/ 1224103 w 1507163"/>
                <a:gd name="connsiteY0" fmla="*/ 320438 h 801934"/>
                <a:gd name="connsiteX1" fmla="*/ 1224104 w 1507163"/>
                <a:gd name="connsiteY1" fmla="*/ 697466 h 801934"/>
                <a:gd name="connsiteX2" fmla="*/ 1507162 w 1507163"/>
                <a:gd name="connsiteY2" fmla="*/ 697466 h 801934"/>
                <a:gd name="connsiteX3" fmla="*/ 1507163 w 1507163"/>
                <a:gd name="connsiteY3" fmla="*/ 801934 h 801934"/>
                <a:gd name="connsiteX4" fmla="*/ 0 w 1507163"/>
                <a:gd name="connsiteY4" fmla="*/ 801934 h 801934"/>
                <a:gd name="connsiteX5" fmla="*/ 0 w 1507163"/>
                <a:gd name="connsiteY5" fmla="*/ 630765 h 801934"/>
                <a:gd name="connsiteX6" fmla="*/ 111056 w 1507163"/>
                <a:gd name="connsiteY6" fmla="*/ 630765 h 801934"/>
                <a:gd name="connsiteX7" fmla="*/ 111056 w 1507163"/>
                <a:gd name="connsiteY7" fmla="*/ 0 h 801934"/>
                <a:gd name="connsiteX8" fmla="*/ 421386 w 1507163"/>
                <a:gd name="connsiteY8" fmla="*/ 0 h 801934"/>
                <a:gd name="connsiteX9" fmla="*/ 421386 w 1507163"/>
                <a:gd name="connsiteY9" fmla="*/ 320438 h 801934"/>
                <a:gd name="connsiteX10" fmla="*/ 1224103 w 1507163"/>
                <a:gd name="connsiteY10" fmla="*/ 320438 h 8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07163" h="801934">
                  <a:moveTo>
                    <a:pt x="1224103" y="320438"/>
                  </a:moveTo>
                  <a:lnTo>
                    <a:pt x="1224104" y="697466"/>
                  </a:lnTo>
                  <a:lnTo>
                    <a:pt x="1507162" y="697466"/>
                  </a:lnTo>
                  <a:lnTo>
                    <a:pt x="1507163" y="801934"/>
                  </a:lnTo>
                  <a:lnTo>
                    <a:pt x="0" y="801934"/>
                  </a:lnTo>
                  <a:lnTo>
                    <a:pt x="0" y="630765"/>
                  </a:lnTo>
                  <a:lnTo>
                    <a:pt x="111056" y="630765"/>
                  </a:lnTo>
                  <a:lnTo>
                    <a:pt x="111056" y="0"/>
                  </a:lnTo>
                  <a:lnTo>
                    <a:pt x="421386" y="0"/>
                  </a:lnTo>
                  <a:lnTo>
                    <a:pt x="421386" y="320438"/>
                  </a:lnTo>
                  <a:lnTo>
                    <a:pt x="1224103" y="320438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xmlns="" id="{94F61032-BE84-4F6B-8A0C-0B1A45F0D09E}"/>
                </a:ext>
              </a:extLst>
            </p:cNvPr>
            <p:cNvSpPr/>
            <p:nvPr/>
          </p:nvSpPr>
          <p:spPr>
            <a:xfrm rot="18900000">
              <a:off x="5428282" y="2628811"/>
              <a:ext cx="111056" cy="358947"/>
            </a:xfrm>
            <a:custGeom>
              <a:avLst/>
              <a:gdLst>
                <a:gd name="connsiteX0" fmla="*/ 111056 w 111056"/>
                <a:gd name="connsiteY0" fmla="*/ 0 h 358947"/>
                <a:gd name="connsiteX1" fmla="*/ 111056 w 111056"/>
                <a:gd name="connsiteY1" fmla="*/ 358947 h 358947"/>
                <a:gd name="connsiteX2" fmla="*/ 0 w 111056"/>
                <a:gd name="connsiteY2" fmla="*/ 358947 h 358947"/>
                <a:gd name="connsiteX3" fmla="*/ 0 w 111056"/>
                <a:gd name="connsiteY3" fmla="*/ 0 h 358947"/>
                <a:gd name="connsiteX4" fmla="*/ 111056 w 111056"/>
                <a:gd name="connsiteY4" fmla="*/ 0 h 3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056" h="358947">
                  <a:moveTo>
                    <a:pt x="111056" y="0"/>
                  </a:moveTo>
                  <a:lnTo>
                    <a:pt x="111056" y="358947"/>
                  </a:lnTo>
                  <a:lnTo>
                    <a:pt x="0" y="358947"/>
                  </a:lnTo>
                  <a:lnTo>
                    <a:pt x="0" y="0"/>
                  </a:lnTo>
                  <a:lnTo>
                    <a:pt x="111056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xmlns="" id="{820683C3-507A-46AA-B8B9-D4BE4A812484}"/>
                </a:ext>
              </a:extLst>
            </p:cNvPr>
            <p:cNvSpPr/>
            <p:nvPr/>
          </p:nvSpPr>
          <p:spPr>
            <a:xfrm rot="18900000">
              <a:off x="5135352" y="2894931"/>
              <a:ext cx="164678" cy="358947"/>
            </a:xfrm>
            <a:custGeom>
              <a:avLst/>
              <a:gdLst>
                <a:gd name="connsiteX0" fmla="*/ 164678 w 164678"/>
                <a:gd name="connsiteY0" fmla="*/ 0 h 358947"/>
                <a:gd name="connsiteX1" fmla="*/ 164678 w 164678"/>
                <a:gd name="connsiteY1" fmla="*/ 358947 h 358947"/>
                <a:gd name="connsiteX2" fmla="*/ 0 w 164678"/>
                <a:gd name="connsiteY2" fmla="*/ 358947 h 358947"/>
                <a:gd name="connsiteX3" fmla="*/ 0 w 164678"/>
                <a:gd name="connsiteY3" fmla="*/ 0 h 358947"/>
                <a:gd name="connsiteX4" fmla="*/ 164678 w 164678"/>
                <a:gd name="connsiteY4" fmla="*/ 0 h 3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358947">
                  <a:moveTo>
                    <a:pt x="164678" y="0"/>
                  </a:moveTo>
                  <a:lnTo>
                    <a:pt x="164678" y="358947"/>
                  </a:lnTo>
                  <a:lnTo>
                    <a:pt x="0" y="358947"/>
                  </a:lnTo>
                  <a:lnTo>
                    <a:pt x="0" y="0"/>
                  </a:lnTo>
                  <a:lnTo>
                    <a:pt x="164678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xmlns="" id="{B67BAB5F-5495-44FB-BCB8-3DF647DB5534}"/>
                </a:ext>
              </a:extLst>
            </p:cNvPr>
            <p:cNvSpPr/>
            <p:nvPr/>
          </p:nvSpPr>
          <p:spPr>
            <a:xfrm rot="18900000">
              <a:off x="5590905" y="2966399"/>
              <a:ext cx="238483" cy="630765"/>
            </a:xfrm>
            <a:custGeom>
              <a:avLst/>
              <a:gdLst>
                <a:gd name="connsiteX0" fmla="*/ 238483 w 238483"/>
                <a:gd name="connsiteY0" fmla="*/ 0 h 630765"/>
                <a:gd name="connsiteX1" fmla="*/ 238483 w 238483"/>
                <a:gd name="connsiteY1" fmla="*/ 630765 h 630765"/>
                <a:gd name="connsiteX2" fmla="*/ 0 w 238483"/>
                <a:gd name="connsiteY2" fmla="*/ 630765 h 630765"/>
                <a:gd name="connsiteX3" fmla="*/ 0 w 238483"/>
                <a:gd name="connsiteY3" fmla="*/ 0 h 630765"/>
                <a:gd name="connsiteX4" fmla="*/ 238483 w 238483"/>
                <a:gd name="connsiteY4" fmla="*/ 0 h 63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83" h="630765">
                  <a:moveTo>
                    <a:pt x="238483" y="0"/>
                  </a:moveTo>
                  <a:lnTo>
                    <a:pt x="238483" y="630765"/>
                  </a:lnTo>
                  <a:lnTo>
                    <a:pt x="0" y="630765"/>
                  </a:lnTo>
                  <a:lnTo>
                    <a:pt x="0" y="0"/>
                  </a:lnTo>
                  <a:lnTo>
                    <a:pt x="238483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xmlns="" id="{20A23E57-25B5-4972-85DB-59BCBFD953C1}"/>
                </a:ext>
              </a:extLst>
            </p:cNvPr>
            <p:cNvSpPr/>
            <p:nvPr/>
          </p:nvSpPr>
          <p:spPr>
            <a:xfrm rot="18900000">
              <a:off x="4349842" y="1357492"/>
              <a:ext cx="1619251" cy="1260303"/>
            </a:xfrm>
            <a:custGeom>
              <a:avLst/>
              <a:gdLst>
                <a:gd name="connsiteX0" fmla="*/ 1619251 w 1619251"/>
                <a:gd name="connsiteY0" fmla="*/ 0 h 1260303"/>
                <a:gd name="connsiteX1" fmla="*/ 1619251 w 1619251"/>
                <a:gd name="connsiteY1" fmla="*/ 675538 h 1260303"/>
                <a:gd name="connsiteX2" fmla="*/ 164678 w 1619251"/>
                <a:gd name="connsiteY2" fmla="*/ 675538 h 1260303"/>
                <a:gd name="connsiteX3" fmla="*/ 164678 w 1619251"/>
                <a:gd name="connsiteY3" fmla="*/ 1260303 h 1260303"/>
                <a:gd name="connsiteX4" fmla="*/ 0 w 1619251"/>
                <a:gd name="connsiteY4" fmla="*/ 1260303 h 1260303"/>
                <a:gd name="connsiteX5" fmla="*/ 0 w 1619251"/>
                <a:gd name="connsiteY5" fmla="*/ 0 h 1260303"/>
                <a:gd name="connsiteX6" fmla="*/ 1619251 w 1619251"/>
                <a:gd name="connsiteY6" fmla="*/ 0 h 126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1" h="1260303">
                  <a:moveTo>
                    <a:pt x="1619251" y="0"/>
                  </a:moveTo>
                  <a:lnTo>
                    <a:pt x="1619251" y="675538"/>
                  </a:lnTo>
                  <a:lnTo>
                    <a:pt x="164678" y="675538"/>
                  </a:lnTo>
                  <a:lnTo>
                    <a:pt x="164678" y="1260303"/>
                  </a:lnTo>
                  <a:lnTo>
                    <a:pt x="0" y="1260303"/>
                  </a:lnTo>
                  <a:lnTo>
                    <a:pt x="0" y="0"/>
                  </a:lnTo>
                  <a:lnTo>
                    <a:pt x="1619251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xmlns="" id="{8A5F9065-E164-4EE1-8313-74A3932EFF7E}"/>
                </a:ext>
              </a:extLst>
            </p:cNvPr>
            <p:cNvSpPr/>
            <p:nvPr/>
          </p:nvSpPr>
          <p:spPr>
            <a:xfrm rot="18900000">
              <a:off x="6157940" y="1209003"/>
              <a:ext cx="93971" cy="402052"/>
            </a:xfrm>
            <a:custGeom>
              <a:avLst/>
              <a:gdLst>
                <a:gd name="connsiteX0" fmla="*/ 93971 w 93971"/>
                <a:gd name="connsiteY0" fmla="*/ 0 h 402052"/>
                <a:gd name="connsiteX1" fmla="*/ 93970 w 93971"/>
                <a:gd name="connsiteY1" fmla="*/ 402052 h 402052"/>
                <a:gd name="connsiteX2" fmla="*/ 0 w 93971"/>
                <a:gd name="connsiteY2" fmla="*/ 402052 h 402052"/>
                <a:gd name="connsiteX3" fmla="*/ 0 w 93971"/>
                <a:gd name="connsiteY3" fmla="*/ 0 h 402052"/>
                <a:gd name="connsiteX4" fmla="*/ 93971 w 93971"/>
                <a:gd name="connsiteY4" fmla="*/ 0 h 402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71" h="402052">
                  <a:moveTo>
                    <a:pt x="93971" y="0"/>
                  </a:moveTo>
                  <a:lnTo>
                    <a:pt x="93970" y="402052"/>
                  </a:lnTo>
                  <a:lnTo>
                    <a:pt x="0" y="402052"/>
                  </a:lnTo>
                  <a:lnTo>
                    <a:pt x="0" y="0"/>
                  </a:lnTo>
                  <a:lnTo>
                    <a:pt x="93971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E5F2D49A-BC16-45F3-8572-0ACB2F19B759}"/>
                </a:ext>
              </a:extLst>
            </p:cNvPr>
            <p:cNvSpPr/>
            <p:nvPr/>
          </p:nvSpPr>
          <p:spPr>
            <a:xfrm rot="18900000">
              <a:off x="5751268" y="1331974"/>
              <a:ext cx="291073" cy="84402"/>
            </a:xfrm>
            <a:custGeom>
              <a:avLst/>
              <a:gdLst>
                <a:gd name="connsiteX0" fmla="*/ 291073 w 291073"/>
                <a:gd name="connsiteY0" fmla="*/ 0 h 84402"/>
                <a:gd name="connsiteX1" fmla="*/ 291073 w 291073"/>
                <a:gd name="connsiteY1" fmla="*/ 84402 h 84402"/>
                <a:gd name="connsiteX2" fmla="*/ 0 w 291073"/>
                <a:gd name="connsiteY2" fmla="*/ 84402 h 84402"/>
                <a:gd name="connsiteX3" fmla="*/ 0 w 291073"/>
                <a:gd name="connsiteY3" fmla="*/ 0 h 84402"/>
                <a:gd name="connsiteX4" fmla="*/ 291073 w 291073"/>
                <a:gd name="connsiteY4" fmla="*/ 0 h 8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073" h="84402">
                  <a:moveTo>
                    <a:pt x="291073" y="0"/>
                  </a:moveTo>
                  <a:lnTo>
                    <a:pt x="291073" y="84402"/>
                  </a:lnTo>
                  <a:lnTo>
                    <a:pt x="0" y="84402"/>
                  </a:lnTo>
                  <a:lnTo>
                    <a:pt x="0" y="0"/>
                  </a:lnTo>
                  <a:lnTo>
                    <a:pt x="291073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xmlns="" id="{4AC43B31-5D0A-4285-B24A-95A820E5B49A}"/>
                </a:ext>
              </a:extLst>
            </p:cNvPr>
            <p:cNvSpPr/>
            <p:nvPr/>
          </p:nvSpPr>
          <p:spPr>
            <a:xfrm rot="18900000">
              <a:off x="6925418" y="1331388"/>
              <a:ext cx="378366" cy="899909"/>
            </a:xfrm>
            <a:custGeom>
              <a:avLst/>
              <a:gdLst>
                <a:gd name="connsiteX0" fmla="*/ 378366 w 378366"/>
                <a:gd name="connsiteY0" fmla="*/ 0 h 899909"/>
                <a:gd name="connsiteX1" fmla="*/ 378366 w 378366"/>
                <a:gd name="connsiteY1" fmla="*/ 899909 h 899909"/>
                <a:gd name="connsiteX2" fmla="*/ 0 w 378366"/>
                <a:gd name="connsiteY2" fmla="*/ 899909 h 899909"/>
                <a:gd name="connsiteX3" fmla="*/ 0 w 378366"/>
                <a:gd name="connsiteY3" fmla="*/ 0 h 899909"/>
                <a:gd name="connsiteX4" fmla="*/ 378366 w 378366"/>
                <a:gd name="connsiteY4" fmla="*/ 0 h 89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366" h="899909">
                  <a:moveTo>
                    <a:pt x="378366" y="0"/>
                  </a:moveTo>
                  <a:lnTo>
                    <a:pt x="378366" y="899909"/>
                  </a:lnTo>
                  <a:lnTo>
                    <a:pt x="0" y="899909"/>
                  </a:lnTo>
                  <a:lnTo>
                    <a:pt x="0" y="0"/>
                  </a:lnTo>
                  <a:lnTo>
                    <a:pt x="378366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84D285EE-4E0C-4E21-A9B1-E5BFE7BC5A3B}"/>
                </a:ext>
              </a:extLst>
            </p:cNvPr>
            <p:cNvSpPr/>
            <p:nvPr/>
          </p:nvSpPr>
          <p:spPr>
            <a:xfrm rot="18900000">
              <a:off x="6449222" y="1430544"/>
              <a:ext cx="144513" cy="254815"/>
            </a:xfrm>
            <a:custGeom>
              <a:avLst/>
              <a:gdLst>
                <a:gd name="connsiteX0" fmla="*/ 144513 w 144513"/>
                <a:gd name="connsiteY0" fmla="*/ 0 h 254815"/>
                <a:gd name="connsiteX1" fmla="*/ 144513 w 144513"/>
                <a:gd name="connsiteY1" fmla="*/ 254815 h 254815"/>
                <a:gd name="connsiteX2" fmla="*/ 0 w 144513"/>
                <a:gd name="connsiteY2" fmla="*/ 254815 h 254815"/>
                <a:gd name="connsiteX3" fmla="*/ 0 w 144513"/>
                <a:gd name="connsiteY3" fmla="*/ 0 h 254815"/>
                <a:gd name="connsiteX4" fmla="*/ 144513 w 144513"/>
                <a:gd name="connsiteY4" fmla="*/ 0 h 25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13" h="254815">
                  <a:moveTo>
                    <a:pt x="144513" y="0"/>
                  </a:moveTo>
                  <a:lnTo>
                    <a:pt x="144513" y="254815"/>
                  </a:lnTo>
                  <a:lnTo>
                    <a:pt x="0" y="254815"/>
                  </a:lnTo>
                  <a:lnTo>
                    <a:pt x="0" y="0"/>
                  </a:lnTo>
                  <a:lnTo>
                    <a:pt x="144513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1B5AE4BB-55B6-4912-8400-5122C9CF32DF}"/>
                </a:ext>
              </a:extLst>
            </p:cNvPr>
            <p:cNvSpPr/>
            <p:nvPr/>
          </p:nvSpPr>
          <p:spPr>
            <a:xfrm rot="18900000">
              <a:off x="5287558" y="1729017"/>
              <a:ext cx="794704" cy="402052"/>
            </a:xfrm>
            <a:custGeom>
              <a:avLst/>
              <a:gdLst>
                <a:gd name="connsiteX0" fmla="*/ 794704 w 794704"/>
                <a:gd name="connsiteY0" fmla="*/ 0 h 402052"/>
                <a:gd name="connsiteX1" fmla="*/ 794704 w 794704"/>
                <a:gd name="connsiteY1" fmla="*/ 402052 h 402052"/>
                <a:gd name="connsiteX2" fmla="*/ 0 w 794704"/>
                <a:gd name="connsiteY2" fmla="*/ 402052 h 402052"/>
                <a:gd name="connsiteX3" fmla="*/ 0 w 794704"/>
                <a:gd name="connsiteY3" fmla="*/ 1 h 402052"/>
                <a:gd name="connsiteX4" fmla="*/ 794704 w 794704"/>
                <a:gd name="connsiteY4" fmla="*/ 0 h 402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704" h="402052">
                  <a:moveTo>
                    <a:pt x="794704" y="0"/>
                  </a:moveTo>
                  <a:lnTo>
                    <a:pt x="794704" y="402052"/>
                  </a:lnTo>
                  <a:lnTo>
                    <a:pt x="0" y="402052"/>
                  </a:lnTo>
                  <a:lnTo>
                    <a:pt x="0" y="1"/>
                  </a:lnTo>
                  <a:lnTo>
                    <a:pt x="794704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xmlns="" id="{7929F258-6CDD-44D9-9EC4-2FBBD68689A1}"/>
                </a:ext>
              </a:extLst>
            </p:cNvPr>
            <p:cNvSpPr/>
            <p:nvPr/>
          </p:nvSpPr>
          <p:spPr>
            <a:xfrm rot="18900000">
              <a:off x="5662036" y="1855389"/>
              <a:ext cx="1085777" cy="777696"/>
            </a:xfrm>
            <a:custGeom>
              <a:avLst/>
              <a:gdLst>
                <a:gd name="connsiteX0" fmla="*/ 1085777 w 1085777"/>
                <a:gd name="connsiteY0" fmla="*/ 0 h 777696"/>
                <a:gd name="connsiteX1" fmla="*/ 1085777 w 1085777"/>
                <a:gd name="connsiteY1" fmla="*/ 254815 h 777696"/>
                <a:gd name="connsiteX2" fmla="*/ 802717 w 1085777"/>
                <a:gd name="connsiteY2" fmla="*/ 254815 h 777696"/>
                <a:gd name="connsiteX3" fmla="*/ 802717 w 1085777"/>
                <a:gd name="connsiteY3" fmla="*/ 777696 h 777696"/>
                <a:gd name="connsiteX4" fmla="*/ 0 w 1085777"/>
                <a:gd name="connsiteY4" fmla="*/ 777696 h 777696"/>
                <a:gd name="connsiteX5" fmla="*/ 0 w 1085777"/>
                <a:gd name="connsiteY5" fmla="*/ 457258 h 777696"/>
                <a:gd name="connsiteX6" fmla="*/ 794704 w 1085777"/>
                <a:gd name="connsiteY6" fmla="*/ 457258 h 777696"/>
                <a:gd name="connsiteX7" fmla="*/ 794704 w 1085777"/>
                <a:gd name="connsiteY7" fmla="*/ 0 h 777696"/>
                <a:gd name="connsiteX8" fmla="*/ 1085777 w 1085777"/>
                <a:gd name="connsiteY8" fmla="*/ 0 h 7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777" h="777696">
                  <a:moveTo>
                    <a:pt x="1085777" y="0"/>
                  </a:moveTo>
                  <a:lnTo>
                    <a:pt x="1085777" y="254815"/>
                  </a:lnTo>
                  <a:lnTo>
                    <a:pt x="802717" y="254815"/>
                  </a:lnTo>
                  <a:lnTo>
                    <a:pt x="802717" y="777696"/>
                  </a:lnTo>
                  <a:lnTo>
                    <a:pt x="0" y="777696"/>
                  </a:lnTo>
                  <a:lnTo>
                    <a:pt x="0" y="457258"/>
                  </a:lnTo>
                  <a:lnTo>
                    <a:pt x="794704" y="457258"/>
                  </a:lnTo>
                  <a:lnTo>
                    <a:pt x="794704" y="0"/>
                  </a:lnTo>
                  <a:lnTo>
                    <a:pt x="1085777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xmlns="" id="{91DF2294-F705-4417-ADC6-7A8BF0790948}"/>
                </a:ext>
              </a:extLst>
            </p:cNvPr>
            <p:cNvSpPr/>
            <p:nvPr/>
          </p:nvSpPr>
          <p:spPr>
            <a:xfrm rot="18900000">
              <a:off x="6665134" y="1655784"/>
              <a:ext cx="93970" cy="522881"/>
            </a:xfrm>
            <a:custGeom>
              <a:avLst/>
              <a:gdLst>
                <a:gd name="connsiteX0" fmla="*/ 93970 w 93970"/>
                <a:gd name="connsiteY0" fmla="*/ 0 h 522881"/>
                <a:gd name="connsiteX1" fmla="*/ 93970 w 93970"/>
                <a:gd name="connsiteY1" fmla="*/ 522881 h 522881"/>
                <a:gd name="connsiteX2" fmla="*/ 0 w 93970"/>
                <a:gd name="connsiteY2" fmla="*/ 522881 h 522881"/>
                <a:gd name="connsiteX3" fmla="*/ 0 w 93970"/>
                <a:gd name="connsiteY3" fmla="*/ 0 h 522881"/>
                <a:gd name="connsiteX4" fmla="*/ 93970 w 93970"/>
                <a:gd name="connsiteY4" fmla="*/ 0 h 52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70" h="522881">
                  <a:moveTo>
                    <a:pt x="93970" y="0"/>
                  </a:moveTo>
                  <a:lnTo>
                    <a:pt x="93970" y="522881"/>
                  </a:lnTo>
                  <a:lnTo>
                    <a:pt x="0" y="522881"/>
                  </a:lnTo>
                  <a:lnTo>
                    <a:pt x="0" y="0"/>
                  </a:lnTo>
                  <a:lnTo>
                    <a:pt x="93970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xmlns="" id="{66BE0DD7-D2C8-4985-AEF7-B7B42CA6E449}"/>
                </a:ext>
              </a:extLst>
            </p:cNvPr>
            <p:cNvSpPr/>
            <p:nvPr/>
          </p:nvSpPr>
          <p:spPr>
            <a:xfrm rot="18900000">
              <a:off x="6755454" y="2180177"/>
              <a:ext cx="283060" cy="377028"/>
            </a:xfrm>
            <a:custGeom>
              <a:avLst/>
              <a:gdLst>
                <a:gd name="connsiteX0" fmla="*/ 283060 w 283060"/>
                <a:gd name="connsiteY0" fmla="*/ 0 h 377028"/>
                <a:gd name="connsiteX1" fmla="*/ 283059 w 283060"/>
                <a:gd name="connsiteY1" fmla="*/ 377028 h 377028"/>
                <a:gd name="connsiteX2" fmla="*/ 1 w 283060"/>
                <a:gd name="connsiteY2" fmla="*/ 377028 h 377028"/>
                <a:gd name="connsiteX3" fmla="*/ 0 w 283060"/>
                <a:gd name="connsiteY3" fmla="*/ 0 h 377028"/>
                <a:gd name="connsiteX4" fmla="*/ 283060 w 283060"/>
                <a:gd name="connsiteY4" fmla="*/ 0 h 37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060" h="377028">
                  <a:moveTo>
                    <a:pt x="283060" y="0"/>
                  </a:moveTo>
                  <a:lnTo>
                    <a:pt x="283059" y="377028"/>
                  </a:lnTo>
                  <a:lnTo>
                    <a:pt x="1" y="377028"/>
                  </a:lnTo>
                  <a:lnTo>
                    <a:pt x="0" y="0"/>
                  </a:lnTo>
                  <a:lnTo>
                    <a:pt x="283060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xmlns="" id="{FAE658B6-34A1-48F5-B823-990270655F15}"/>
                </a:ext>
              </a:extLst>
            </p:cNvPr>
            <p:cNvSpPr/>
            <p:nvPr/>
          </p:nvSpPr>
          <p:spPr>
            <a:xfrm rot="18900000">
              <a:off x="6017913" y="2763920"/>
              <a:ext cx="1745646" cy="590922"/>
            </a:xfrm>
            <a:custGeom>
              <a:avLst/>
              <a:gdLst>
                <a:gd name="connsiteX0" fmla="*/ 1745646 w 1745646"/>
                <a:gd name="connsiteY0" fmla="*/ 0 h 590922"/>
                <a:gd name="connsiteX1" fmla="*/ 1745646 w 1745646"/>
                <a:gd name="connsiteY1" fmla="*/ 590922 h 590922"/>
                <a:gd name="connsiteX2" fmla="*/ 0 w 1745646"/>
                <a:gd name="connsiteY2" fmla="*/ 590922 h 590922"/>
                <a:gd name="connsiteX3" fmla="*/ 0 w 1745646"/>
                <a:gd name="connsiteY3" fmla="*/ 104468 h 590922"/>
                <a:gd name="connsiteX4" fmla="*/ 1507163 w 1745646"/>
                <a:gd name="connsiteY4" fmla="*/ 104468 h 590922"/>
                <a:gd name="connsiteX5" fmla="*/ 1507162 w 1745646"/>
                <a:gd name="connsiteY5" fmla="*/ 0 h 590922"/>
                <a:gd name="connsiteX6" fmla="*/ 1745646 w 1745646"/>
                <a:gd name="connsiteY6" fmla="*/ 0 h 590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5646" h="590922">
                  <a:moveTo>
                    <a:pt x="1745646" y="0"/>
                  </a:moveTo>
                  <a:lnTo>
                    <a:pt x="1745646" y="590922"/>
                  </a:lnTo>
                  <a:lnTo>
                    <a:pt x="0" y="590922"/>
                  </a:lnTo>
                  <a:lnTo>
                    <a:pt x="0" y="104468"/>
                  </a:lnTo>
                  <a:lnTo>
                    <a:pt x="1507163" y="104468"/>
                  </a:lnTo>
                  <a:lnTo>
                    <a:pt x="1507162" y="0"/>
                  </a:lnTo>
                  <a:lnTo>
                    <a:pt x="1745646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xmlns="" id="{B217E893-1E43-437D-B614-8C3B0EBF2BA8}"/>
                </a:ext>
              </a:extLst>
            </p:cNvPr>
            <p:cNvSpPr/>
            <p:nvPr/>
          </p:nvSpPr>
          <p:spPr>
            <a:xfrm rot="18900000">
              <a:off x="5348076" y="2435179"/>
              <a:ext cx="421386" cy="457258"/>
            </a:xfrm>
            <a:custGeom>
              <a:avLst/>
              <a:gdLst>
                <a:gd name="connsiteX0" fmla="*/ 421386 w 421386"/>
                <a:gd name="connsiteY0" fmla="*/ 0 h 457258"/>
                <a:gd name="connsiteX1" fmla="*/ 421386 w 421386"/>
                <a:gd name="connsiteY1" fmla="*/ 457258 h 457258"/>
                <a:gd name="connsiteX2" fmla="*/ 111056 w 421386"/>
                <a:gd name="connsiteY2" fmla="*/ 457258 h 457258"/>
                <a:gd name="connsiteX3" fmla="*/ 111056 w 421386"/>
                <a:gd name="connsiteY3" fmla="*/ 98311 h 457258"/>
                <a:gd name="connsiteX4" fmla="*/ 0 w 421386"/>
                <a:gd name="connsiteY4" fmla="*/ 98311 h 457258"/>
                <a:gd name="connsiteX5" fmla="*/ 0 w 421386"/>
                <a:gd name="connsiteY5" fmla="*/ 0 h 457258"/>
                <a:gd name="connsiteX6" fmla="*/ 421386 w 421386"/>
                <a:gd name="connsiteY6" fmla="*/ 0 h 45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386" h="457258">
                  <a:moveTo>
                    <a:pt x="421386" y="0"/>
                  </a:moveTo>
                  <a:lnTo>
                    <a:pt x="421386" y="457258"/>
                  </a:lnTo>
                  <a:lnTo>
                    <a:pt x="111056" y="457258"/>
                  </a:lnTo>
                  <a:lnTo>
                    <a:pt x="111056" y="98311"/>
                  </a:lnTo>
                  <a:lnTo>
                    <a:pt x="0" y="98311"/>
                  </a:lnTo>
                  <a:lnTo>
                    <a:pt x="0" y="0"/>
                  </a:lnTo>
                  <a:lnTo>
                    <a:pt x="421386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xmlns="" id="{69001E94-4266-4CC2-AE1F-35524FEB099C}"/>
                </a:ext>
              </a:extLst>
            </p:cNvPr>
            <p:cNvSpPr/>
            <p:nvPr/>
          </p:nvSpPr>
          <p:spPr>
            <a:xfrm rot="18900000">
              <a:off x="5240989" y="2752391"/>
              <a:ext cx="238483" cy="358947"/>
            </a:xfrm>
            <a:custGeom>
              <a:avLst/>
              <a:gdLst>
                <a:gd name="connsiteX0" fmla="*/ 238483 w 238483"/>
                <a:gd name="connsiteY0" fmla="*/ 0 h 358947"/>
                <a:gd name="connsiteX1" fmla="*/ 238483 w 238483"/>
                <a:gd name="connsiteY1" fmla="*/ 358947 h 358947"/>
                <a:gd name="connsiteX2" fmla="*/ 0 w 238483"/>
                <a:gd name="connsiteY2" fmla="*/ 358947 h 358947"/>
                <a:gd name="connsiteX3" fmla="*/ 0 w 238483"/>
                <a:gd name="connsiteY3" fmla="*/ 0 h 358947"/>
                <a:gd name="connsiteX4" fmla="*/ 238483 w 238483"/>
                <a:gd name="connsiteY4" fmla="*/ 0 h 3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83" h="358947">
                  <a:moveTo>
                    <a:pt x="238483" y="0"/>
                  </a:moveTo>
                  <a:lnTo>
                    <a:pt x="238483" y="358947"/>
                  </a:lnTo>
                  <a:lnTo>
                    <a:pt x="0" y="358947"/>
                  </a:lnTo>
                  <a:lnTo>
                    <a:pt x="0" y="0"/>
                  </a:lnTo>
                  <a:lnTo>
                    <a:pt x="238483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xmlns="" id="{3C59766C-E8F8-4EA7-A440-56ACFE0A2A9C}"/>
                </a:ext>
              </a:extLst>
            </p:cNvPr>
            <p:cNvSpPr/>
            <p:nvPr/>
          </p:nvSpPr>
          <p:spPr>
            <a:xfrm rot="18900000">
              <a:off x="5778198" y="2842818"/>
              <a:ext cx="111056" cy="630765"/>
            </a:xfrm>
            <a:custGeom>
              <a:avLst/>
              <a:gdLst>
                <a:gd name="connsiteX0" fmla="*/ 111056 w 111056"/>
                <a:gd name="connsiteY0" fmla="*/ 0 h 630765"/>
                <a:gd name="connsiteX1" fmla="*/ 111056 w 111056"/>
                <a:gd name="connsiteY1" fmla="*/ 630765 h 630765"/>
                <a:gd name="connsiteX2" fmla="*/ 0 w 111056"/>
                <a:gd name="connsiteY2" fmla="*/ 630765 h 630765"/>
                <a:gd name="connsiteX3" fmla="*/ 0 w 111056"/>
                <a:gd name="connsiteY3" fmla="*/ 0 h 630765"/>
                <a:gd name="connsiteX4" fmla="*/ 111056 w 111056"/>
                <a:gd name="connsiteY4" fmla="*/ 0 h 63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056" h="630765">
                  <a:moveTo>
                    <a:pt x="111056" y="0"/>
                  </a:moveTo>
                  <a:lnTo>
                    <a:pt x="111056" y="630765"/>
                  </a:lnTo>
                  <a:lnTo>
                    <a:pt x="0" y="630765"/>
                  </a:lnTo>
                  <a:lnTo>
                    <a:pt x="0" y="0"/>
                  </a:lnTo>
                  <a:lnTo>
                    <a:pt x="111056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xmlns="" id="{0B38D6CF-F79A-4C0C-97DB-5F338B02EC5D}"/>
                </a:ext>
              </a:extLst>
            </p:cNvPr>
            <p:cNvSpPr/>
            <p:nvPr/>
          </p:nvSpPr>
          <p:spPr>
            <a:xfrm rot="18900000">
              <a:off x="4952501" y="2970669"/>
              <a:ext cx="640173" cy="989712"/>
            </a:xfrm>
            <a:custGeom>
              <a:avLst/>
              <a:gdLst>
                <a:gd name="connsiteX0" fmla="*/ 475495 w 640173"/>
                <a:gd name="connsiteY0" fmla="*/ 0 h 989712"/>
                <a:gd name="connsiteX1" fmla="*/ 475495 w 640173"/>
                <a:gd name="connsiteY1" fmla="*/ 358947 h 989712"/>
                <a:gd name="connsiteX2" fmla="*/ 640173 w 640173"/>
                <a:gd name="connsiteY2" fmla="*/ 358947 h 989712"/>
                <a:gd name="connsiteX3" fmla="*/ 640173 w 640173"/>
                <a:gd name="connsiteY3" fmla="*/ 989712 h 989712"/>
                <a:gd name="connsiteX4" fmla="*/ 0 w 640173"/>
                <a:gd name="connsiteY4" fmla="*/ 989712 h 989712"/>
                <a:gd name="connsiteX5" fmla="*/ 0 w 640173"/>
                <a:gd name="connsiteY5" fmla="*/ 0 h 989712"/>
                <a:gd name="connsiteX6" fmla="*/ 475495 w 640173"/>
                <a:gd name="connsiteY6" fmla="*/ 0 h 9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0173" h="989712">
                  <a:moveTo>
                    <a:pt x="475495" y="0"/>
                  </a:moveTo>
                  <a:lnTo>
                    <a:pt x="475495" y="358947"/>
                  </a:lnTo>
                  <a:lnTo>
                    <a:pt x="640173" y="358947"/>
                  </a:lnTo>
                  <a:lnTo>
                    <a:pt x="640173" y="989712"/>
                  </a:lnTo>
                  <a:lnTo>
                    <a:pt x="0" y="989712"/>
                  </a:lnTo>
                  <a:lnTo>
                    <a:pt x="0" y="0"/>
                  </a:lnTo>
                  <a:lnTo>
                    <a:pt x="475495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xmlns="" id="{3ABDFBDA-0641-4DF6-87B4-8CE7F86D36FE}"/>
                </a:ext>
              </a:extLst>
            </p:cNvPr>
            <p:cNvSpPr/>
            <p:nvPr/>
          </p:nvSpPr>
          <p:spPr>
            <a:xfrm rot="18900000">
              <a:off x="5874431" y="3479723"/>
              <a:ext cx="238483" cy="171169"/>
            </a:xfrm>
            <a:custGeom>
              <a:avLst/>
              <a:gdLst>
                <a:gd name="connsiteX0" fmla="*/ 238483 w 238483"/>
                <a:gd name="connsiteY0" fmla="*/ 0 h 171169"/>
                <a:gd name="connsiteX1" fmla="*/ 238483 w 238483"/>
                <a:gd name="connsiteY1" fmla="*/ 171169 h 171169"/>
                <a:gd name="connsiteX2" fmla="*/ 0 w 238483"/>
                <a:gd name="connsiteY2" fmla="*/ 171169 h 171169"/>
                <a:gd name="connsiteX3" fmla="*/ 0 w 238483"/>
                <a:gd name="connsiteY3" fmla="*/ 0 h 171169"/>
                <a:gd name="connsiteX4" fmla="*/ 238483 w 238483"/>
                <a:gd name="connsiteY4" fmla="*/ 0 h 1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483" h="171169">
                  <a:moveTo>
                    <a:pt x="238483" y="0"/>
                  </a:moveTo>
                  <a:lnTo>
                    <a:pt x="238483" y="171169"/>
                  </a:lnTo>
                  <a:lnTo>
                    <a:pt x="0" y="171169"/>
                  </a:lnTo>
                  <a:lnTo>
                    <a:pt x="0" y="0"/>
                  </a:lnTo>
                  <a:lnTo>
                    <a:pt x="238483" y="0"/>
                  </a:lnTo>
                  <a:close/>
                </a:path>
              </a:pathLst>
            </a:custGeom>
            <a:noFill/>
            <a:ln w="28575">
              <a:solidFill>
                <a:srgbClr val="EEE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EF80D5A-F84B-45B1-8E8E-B82FD3CEDC58}"/>
              </a:ext>
            </a:extLst>
          </p:cNvPr>
          <p:cNvSpPr/>
          <p:nvPr userDrawn="1"/>
        </p:nvSpPr>
        <p:spPr>
          <a:xfrm rot="18900000">
            <a:off x="1288229" y="-240479"/>
            <a:ext cx="3905250" cy="3905250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D9C74F8B-41BB-47EE-B849-4817914D9E1B}"/>
              </a:ext>
            </a:extLst>
          </p:cNvPr>
          <p:cNvSpPr/>
          <p:nvPr userDrawn="1"/>
        </p:nvSpPr>
        <p:spPr>
          <a:xfrm rot="18900000">
            <a:off x="4433317" y="84360"/>
            <a:ext cx="1361634" cy="1361634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1005AD7C-48B2-4E80-95FE-E6DCAB2AE522}"/>
              </a:ext>
            </a:extLst>
          </p:cNvPr>
          <p:cNvSpPr/>
          <p:nvPr userDrawn="1"/>
        </p:nvSpPr>
        <p:spPr>
          <a:xfrm rot="18900000">
            <a:off x="5335735" y="597842"/>
            <a:ext cx="1503070" cy="1503070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29B3CAC1-6EDF-4383-9C8F-0BFC27EEE9FB}"/>
              </a:ext>
            </a:extLst>
          </p:cNvPr>
          <p:cNvSpPr/>
          <p:nvPr userDrawn="1"/>
        </p:nvSpPr>
        <p:spPr>
          <a:xfrm rot="18900000">
            <a:off x="761394" y="2965446"/>
            <a:ext cx="495307" cy="495307"/>
          </a:xfrm>
          <a:prstGeom prst="rect">
            <a:avLst/>
          </a:prstGeom>
          <a:noFill/>
          <a:ln w="28575">
            <a:solidFill>
              <a:srgbClr val="EE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4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gif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86BEF83-1983-4426-B904-1373201B7FCF}"/>
              </a:ext>
            </a:extLst>
          </p:cNvPr>
          <p:cNvSpPr txBox="1"/>
          <p:nvPr/>
        </p:nvSpPr>
        <p:spPr>
          <a:xfrm>
            <a:off x="4283968" y="4186678"/>
            <a:ext cx="4682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spc="-130" dirty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효과적인 스토리텔링</a:t>
            </a:r>
            <a:endParaRPr lang="en-US" altLang="ko-KR" sz="3200" b="1" spc="-130" dirty="0">
              <a:ln>
                <a:solidFill>
                  <a:srgbClr val="F8F8F8">
                    <a:alpha val="30000"/>
                  </a:srgbClr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7E0793B-311D-45EC-8BBD-B1690A6D2427}"/>
              </a:ext>
            </a:extLst>
          </p:cNvPr>
          <p:cNvSpPr txBox="1"/>
          <p:nvPr/>
        </p:nvSpPr>
        <p:spPr>
          <a:xfrm>
            <a:off x="5652120" y="4781722"/>
            <a:ext cx="3273421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50" b="1" dirty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</a:rPr>
              <a:t>발표자 </a:t>
            </a:r>
            <a:r>
              <a:rPr lang="en-US" altLang="ko-KR" sz="1050" b="1" dirty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</a:rPr>
              <a:t>: </a:t>
            </a:r>
            <a:r>
              <a:rPr lang="ko-KR" altLang="en-US" sz="1050" b="1" dirty="0" err="1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</a:rPr>
              <a:t>이해솔</a:t>
            </a:r>
            <a:endParaRPr lang="en-US" altLang="ko-KR" sz="1050" b="1" dirty="0">
              <a:ln>
                <a:solidFill>
                  <a:srgbClr val="F8F8F8">
                    <a:alpha val="30000"/>
                  </a:srgbClr>
                </a:solidFill>
              </a:ln>
              <a:solidFill>
                <a:schemeClr val="tx1"/>
              </a:solidFill>
              <a:latin typeface="+mn-ea"/>
              <a:ea typeface="+mn-ea"/>
            </a:endParaRP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1" kern="1200" dirty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제작 시간 </a:t>
            </a:r>
            <a:r>
              <a:rPr lang="en-US" altLang="ko-KR" sz="1050" b="1" kern="1200" dirty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: </a:t>
            </a:r>
            <a:r>
              <a:rPr lang="en-US" altLang="ko-KR" sz="1050" b="1" dirty="0">
                <a:ln>
                  <a:solidFill>
                    <a:srgbClr val="F8F8F8">
                      <a:alpha val="30000"/>
                    </a:srgbClr>
                  </a:solidFill>
                </a:ln>
                <a:latin typeface="+mn-ea"/>
              </a:rPr>
              <a:t>6</a:t>
            </a:r>
            <a:r>
              <a:rPr lang="ko-KR" altLang="en-US" sz="1050" b="1" kern="1200" dirty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시간</a:t>
            </a:r>
            <a:endParaRPr lang="en-US" altLang="ko-KR" sz="1050" b="1" kern="1200" dirty="0">
              <a:ln>
                <a:solidFill>
                  <a:srgbClr val="F8F8F8">
                    <a:alpha val="30000"/>
                  </a:srgbClr>
                </a:solidFill>
              </a:ln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algn="r">
              <a:lnSpc>
                <a:spcPct val="120000"/>
              </a:lnSpc>
            </a:pPr>
            <a:endParaRPr lang="ko-KR" altLang="en-US" sz="1050" b="1" dirty="0">
              <a:ln>
                <a:solidFill>
                  <a:srgbClr val="F8F8F8">
                    <a:alpha val="30000"/>
                  </a:srgbClr>
                </a:solidFill>
              </a:ln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7971" y="-923330"/>
            <a:ext cx="87460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슬라이드 쇼로 봐야 할 경우 </a:t>
            </a:r>
            <a:r>
              <a:rPr lang="ko-KR" altLang="en-US" smtClean="0">
                <a:solidFill>
                  <a:srgbClr val="FF0000"/>
                </a:solidFill>
              </a:rPr>
              <a:t>슬라이드 쇼로 </a:t>
            </a:r>
            <a:r>
              <a:rPr lang="ko-KR" altLang="en-US" dirty="0" smtClean="0">
                <a:solidFill>
                  <a:srgbClr val="FF0000"/>
                </a:solidFill>
              </a:rPr>
              <a:t>봐야 한다는 설명을 표기해야 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발표에서 </a:t>
            </a:r>
            <a:r>
              <a:rPr lang="en-US" altLang="ko-KR" dirty="0" smtClean="0">
                <a:solidFill>
                  <a:srgbClr val="FF0000"/>
                </a:solidFill>
              </a:rPr>
              <a:t>“</a:t>
            </a:r>
            <a:r>
              <a:rPr lang="ko-KR" altLang="en-US" dirty="0" err="1" smtClean="0">
                <a:solidFill>
                  <a:srgbClr val="FF0000"/>
                </a:solidFill>
              </a:rPr>
              <a:t>가주구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인제</a:t>
            </a:r>
            <a:r>
              <a:rPr lang="en-US" altLang="ko-KR" dirty="0" smtClean="0">
                <a:solidFill>
                  <a:srgbClr val="FF0000"/>
                </a:solidFill>
              </a:rPr>
              <a:t>” </a:t>
            </a:r>
            <a:r>
              <a:rPr lang="ko-KR" altLang="en-US" dirty="0" smtClean="0">
                <a:solidFill>
                  <a:srgbClr val="FF0000"/>
                </a:solidFill>
              </a:rPr>
              <a:t>라는 단어를 빼는 것이 좋을 것 같다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>
                <a:solidFill>
                  <a:srgbClr val="FF0000"/>
                </a:solidFill>
              </a:rPr>
              <a:t>뒤쪽으로 갈수록 문서에 중요한 내용에 대한 강조가 없어진다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05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218FB8-8CE8-4342-BA0B-C8D46799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제작 게임에 대한 </a:t>
            </a:r>
            <a:r>
              <a:rPr lang="ko-KR" altLang="en-US" dirty="0" err="1"/>
              <a:t>스토리텔링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F3CDC83-05B6-44FC-8213-0A30A2172BE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 err="1"/>
              <a:t>모바일의</a:t>
            </a:r>
            <a:r>
              <a:rPr lang="ko-KR" altLang="en-US" dirty="0"/>
              <a:t> 특성을 고려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8E8B4605-E561-4D1E-B811-0067402B7F01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 err="1"/>
              <a:t>모바일</a:t>
            </a:r>
            <a:r>
              <a:rPr lang="ko-KR" altLang="en-US" sz="1600" dirty="0"/>
              <a:t> 게임의 제약 탈피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기본적인 </a:t>
            </a:r>
            <a:r>
              <a:rPr lang="en-US" altLang="ko-KR" sz="1200" b="0" dirty="0"/>
              <a:t>UI</a:t>
            </a:r>
            <a:r>
              <a:rPr lang="ko-KR" altLang="en-US" sz="1200" b="0" dirty="0"/>
              <a:t>들로만 구성해 화면을 최대한 활용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간단한 조작 방식으로 답답함을 제거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스토리를 에피소드 별로 나눠 요구되는 기억 용량 조절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짧은 플레이 타임에 맞는 적은 기억 용량</a:t>
            </a:r>
            <a:endParaRPr lang="en-US" altLang="ko-KR" sz="1200" b="0" dirty="0"/>
          </a:p>
          <a:p>
            <a:endParaRPr lang="en-US" altLang="ko-KR" sz="1200" b="0" dirty="0"/>
          </a:p>
          <a:p>
            <a:r>
              <a:rPr lang="ko-KR" altLang="en-US" sz="1600" dirty="0"/>
              <a:t>장르의 제약 탈피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전투 중 대화를 제거해 빠른 템포가 끊기지 않도록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스토리의</a:t>
            </a:r>
            <a:r>
              <a:rPr lang="en-US" altLang="ko-KR" sz="1200" b="0" dirty="0"/>
              <a:t> SKIP</a:t>
            </a:r>
            <a:r>
              <a:rPr lang="ko-KR" altLang="en-US" sz="1200" b="0" dirty="0"/>
              <a:t>을 만들어 빠른 템포를 지속적으로 유지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액션</a:t>
            </a:r>
            <a:r>
              <a:rPr lang="en-US" altLang="ko-KR" sz="1200" b="0" dirty="0"/>
              <a:t>(</a:t>
            </a:r>
            <a:r>
              <a:rPr lang="ko-KR" altLang="en-US" sz="1200" b="0" dirty="0" err="1"/>
              <a:t>던전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과 모험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필드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을 나누어 플레이어의 선호도에 따라 선택하도록 만들 예정</a:t>
            </a:r>
            <a:endParaRPr lang="en-US" altLang="ko-KR" sz="1200" b="0" dirty="0"/>
          </a:p>
          <a:p>
            <a:endParaRPr lang="en-US" altLang="ko-KR" sz="1200" b="0" dirty="0"/>
          </a:p>
        </p:txBody>
      </p:sp>
      <p:pic>
        <p:nvPicPr>
          <p:cNvPr id="22" name="내용 개체 틀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587934"/>
            <a:ext cx="1499962" cy="1487215"/>
          </a:xfrm>
        </p:spPr>
      </p:pic>
      <p:pic>
        <p:nvPicPr>
          <p:cNvPr id="23" name="내용 개체 틀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16" y="1371898"/>
            <a:ext cx="1919288" cy="1919288"/>
          </a:xfrm>
          <a:prstGeom prst="rect">
            <a:avLst/>
          </a:prstGeom>
        </p:spPr>
      </p:pic>
      <p:sp>
        <p:nvSpPr>
          <p:cNvPr id="21" name="텍스트 개체 틀 2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7" name="Picture 2" descr="https://t1.daumcdn.net/cfile/tistory/99AC8C405CF0217904"/>
          <p:cNvPicPr>
            <a:picLocks noGrp="1" noChangeAspect="1" noChangeArrowheads="1"/>
          </p:cNvPicPr>
          <p:nvPr>
            <p:ph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56" y="3362325"/>
            <a:ext cx="2619263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53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218FB8-8CE8-4342-BA0B-C8D46799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제작 게임에 대한 </a:t>
            </a:r>
            <a:r>
              <a:rPr lang="ko-KR" altLang="en-US" dirty="0" err="1"/>
              <a:t>스토리텔링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F3CDC83-05B6-44FC-8213-0A30A2172BE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친숙한 소재 사용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8E8B4605-E561-4D1E-B811-0067402B7F01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대중적인 소재를 사용한 필드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친숙한 중세풍의 건물을 넣어 유저가 쉽게 받아들이도록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ko-KR" altLang="en-US" sz="1200" b="0" dirty="0" err="1"/>
              <a:t>몬스터들</a:t>
            </a:r>
            <a:r>
              <a:rPr lang="ko-KR" altLang="en-US" sz="1200" b="0" dirty="0"/>
              <a:t> 또한 비슷한 색상으로 구성해 통일감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필드와 몬스터간 매칭이 되기에 게임에 </a:t>
            </a:r>
            <a:r>
              <a:rPr lang="ko-KR" altLang="en-US" sz="1200" b="0" dirty="0" err="1"/>
              <a:t>몰입감</a:t>
            </a:r>
            <a:r>
              <a:rPr lang="ko-KR" altLang="en-US" sz="1200" b="0" dirty="0"/>
              <a:t>↑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다만 대중적인 장르다 보니 지겨움이나 단조로움 발생</a:t>
            </a:r>
            <a:endParaRPr lang="en-US" altLang="ko-KR" sz="1200" b="0" dirty="0"/>
          </a:p>
          <a:p>
            <a:endParaRPr lang="en-US" altLang="ko-KR" sz="1200" b="0" dirty="0"/>
          </a:p>
          <a:p>
            <a:r>
              <a:rPr lang="ko-KR" altLang="en-US" sz="1600" dirty="0"/>
              <a:t>각양각색의 보스 </a:t>
            </a:r>
            <a:r>
              <a:rPr lang="ko-KR" altLang="en-US" sz="1600" dirty="0" err="1"/>
              <a:t>몬스터들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보스 몬스터 들의 타입이나 크기에 맞는 다양한 배경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드래곤같이 큰 몬스터는 웅장한 지형과 하늘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음습한 느낌이라면 폐수나 폐허같은 어두운 저녁 배경</a:t>
            </a:r>
            <a:endParaRPr lang="en-US" altLang="ko-KR" sz="1200" b="0" dirty="0"/>
          </a:p>
          <a:p>
            <a:endParaRPr lang="en-US" altLang="ko-KR" sz="1200" b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4FA77CD1-4546-4D2A-A71E-6F5BA63CD2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4" name="내용 개체 틀 13" descr="하늘, 실외, 나무, 비행이(가) 표시된 사진&#10;&#10;자동 생성된 설명">
            <a:extLst>
              <a:ext uri="{FF2B5EF4-FFF2-40B4-BE49-F238E27FC236}">
                <a16:creationId xmlns:a16="http://schemas.microsoft.com/office/drawing/2014/main" xmlns="" id="{BF42B1A6-F312-4C5F-89AC-462CF7FCE963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3" y="3392659"/>
            <a:ext cx="3600450" cy="1858619"/>
          </a:xfrm>
        </p:spPr>
      </p:pic>
      <p:pic>
        <p:nvPicPr>
          <p:cNvPr id="12" name="내용 개체 틀 11" descr="잔디, 실외, 나무, 하늘이(가) 표시된 사진&#10;&#10;자동 생성된 설명">
            <a:extLst>
              <a:ext uri="{FF2B5EF4-FFF2-40B4-BE49-F238E27FC236}">
                <a16:creationId xmlns:a16="http://schemas.microsoft.com/office/drawing/2014/main" xmlns="" id="{FFFD663B-AA9D-44D0-93CE-638E87FD1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1328038"/>
            <a:ext cx="3609975" cy="1863536"/>
          </a:xfrm>
        </p:spPr>
      </p:pic>
    </p:spTree>
    <p:extLst>
      <p:ext uri="{BB962C8B-B14F-4D97-AF65-F5344CB8AC3E}">
        <p14:creationId xmlns:p14="http://schemas.microsoft.com/office/powerpoint/2010/main" val="20627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218FB8-8CE8-4342-BA0B-C8D46799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제작 게임에 대한 </a:t>
            </a:r>
            <a:r>
              <a:rPr lang="ko-KR" altLang="en-US" dirty="0" err="1"/>
              <a:t>스토리텔링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F3CDC83-05B6-44FC-8213-0A30A2172BE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스토리 전달 방법과 시점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8E8B4605-E561-4D1E-B811-0067402B7F01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rgbClr val="000000"/>
              </a:buClr>
              <a:buSzPts val="1100"/>
            </a:pPr>
            <a:r>
              <a:rPr lang="ko-KR" altLang="en-US" sz="1600" dirty="0">
                <a:sym typeface="Malgun Gothic"/>
              </a:rPr>
              <a:t>중간적 관점을 이용하다</a:t>
            </a:r>
          </a:p>
          <a:p>
            <a:pPr>
              <a:spcBef>
                <a:spcPts val="0"/>
              </a:spcBef>
            </a:pPr>
            <a:r>
              <a:rPr lang="ko-KR" altLang="en-US" sz="1200" b="0" dirty="0" err="1">
                <a:sym typeface="Malgun Gothic"/>
              </a:rPr>
              <a:t>ㆍ</a:t>
            </a:r>
            <a:r>
              <a:rPr lang="ko-KR" altLang="en-US" sz="1200" b="0" dirty="0">
                <a:sym typeface="Malgun Gothic"/>
              </a:rPr>
              <a:t> 다른 플레이어와 함께 플레이하는 </a:t>
            </a:r>
            <a:r>
              <a:rPr lang="en-US" altLang="ko-KR" sz="1200" b="0" dirty="0">
                <a:sym typeface="Malgun Gothic"/>
              </a:rPr>
              <a:t>MORPG</a:t>
            </a:r>
            <a:endParaRPr lang="en-US" altLang="ko-KR" sz="1200" b="0" dirty="0">
              <a:solidFill>
                <a:srgbClr val="000000"/>
              </a:solidFill>
              <a:latin typeface="Malgun Gothic"/>
              <a:ea typeface="Malgun Gothic"/>
              <a:sym typeface="Malgun Gothic"/>
            </a:endParaRPr>
          </a:p>
          <a:p>
            <a:pPr lvl="0">
              <a:spcBef>
                <a:spcPts val="0"/>
              </a:spcBef>
            </a:pPr>
            <a:r>
              <a:rPr lang="ko-KR" altLang="en-US" sz="1200" b="0" dirty="0" err="1">
                <a:sym typeface="Malgun Gothic"/>
              </a:rPr>
              <a:t>ㆍ</a:t>
            </a:r>
            <a:r>
              <a:rPr lang="ko-KR" altLang="en-US" sz="1200" b="0" dirty="0">
                <a:sym typeface="Malgun Gothic"/>
              </a:rPr>
              <a:t> 같은 세계를 다수의 주인공</a:t>
            </a:r>
            <a:r>
              <a:rPr lang="en-US" altLang="ko-KR" sz="1200" b="0" dirty="0">
                <a:sym typeface="Malgun Gothic"/>
              </a:rPr>
              <a:t>(</a:t>
            </a:r>
            <a:r>
              <a:rPr lang="ko-KR" altLang="en-US" sz="1200" b="0" dirty="0">
                <a:sym typeface="Malgun Gothic"/>
              </a:rPr>
              <a:t>플레이어</a:t>
            </a:r>
            <a:r>
              <a:rPr lang="en-US" altLang="ko-KR" sz="1200" b="0" dirty="0">
                <a:sym typeface="Malgun Gothic"/>
              </a:rPr>
              <a:t>)</a:t>
            </a:r>
            <a:r>
              <a:rPr lang="ko-KR" altLang="en-US" sz="1200" b="0" dirty="0">
                <a:sym typeface="Malgun Gothic"/>
              </a:rPr>
              <a:t>이 공유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</a:pPr>
            <a:endParaRPr lang="en-US" altLang="ko-KR" sz="1600" dirty="0"/>
          </a:p>
          <a:p>
            <a:r>
              <a:rPr lang="ko-KR" altLang="en-US" sz="1600" dirty="0" err="1"/>
              <a:t>퀘스트를</a:t>
            </a:r>
            <a:r>
              <a:rPr lang="ko-KR" altLang="en-US" sz="1600" dirty="0"/>
              <a:t> 통해 스토리를 전달하다</a:t>
            </a:r>
            <a:endParaRPr lang="en-US" altLang="ko-KR" sz="1600" dirty="0"/>
          </a:p>
          <a:p>
            <a:r>
              <a:rPr lang="ko-KR" altLang="en-US" sz="1200" b="0" dirty="0">
                <a:sym typeface="Wingdings" panose="05000000000000000000" pitchFamily="2" charset="2"/>
              </a:rPr>
              <a:t>필드</a:t>
            </a:r>
            <a:r>
              <a:rPr lang="en-US" altLang="ko-KR" sz="1200" b="0" dirty="0">
                <a:sym typeface="Wingdings" panose="05000000000000000000" pitchFamily="2" charset="2"/>
              </a:rPr>
              <a:t>(</a:t>
            </a:r>
            <a:r>
              <a:rPr lang="ko-KR" altLang="en-US" sz="1200" b="0" dirty="0"/>
              <a:t>마을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에서 </a:t>
            </a:r>
            <a:r>
              <a:rPr lang="ko-KR" altLang="en-US" sz="1200" b="0" dirty="0" err="1"/>
              <a:t>퀘스트</a:t>
            </a:r>
            <a:r>
              <a:rPr lang="ko-KR" altLang="en-US" sz="1200" b="0" dirty="0"/>
              <a:t> 형태로 스토리를 받음</a:t>
            </a:r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b="0" dirty="0">
                <a:sym typeface="Wingdings" panose="05000000000000000000" pitchFamily="2" charset="2"/>
              </a:rPr>
              <a:t> 스토리에 </a:t>
            </a:r>
            <a:r>
              <a:rPr lang="ko-KR" altLang="en-US" sz="1200" b="0" dirty="0"/>
              <a:t>해당하는 던전으로 들어가고 보스를 잡는다</a:t>
            </a:r>
            <a:endParaRPr lang="en-US" altLang="ko-KR" sz="1200" b="0" dirty="0"/>
          </a:p>
          <a:p>
            <a:r>
              <a:rPr lang="en-US" altLang="ko-KR" sz="1200" b="0" dirty="0">
                <a:sym typeface="Wingdings" panose="05000000000000000000" pitchFamily="2" charset="2"/>
              </a:rPr>
              <a:t> </a:t>
            </a:r>
            <a:r>
              <a:rPr lang="ko-KR" altLang="en-US" sz="1200" b="0" dirty="0"/>
              <a:t>상황을 설명해주는 텍스트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이미지가 나옴</a:t>
            </a:r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b="0" dirty="0"/>
              <a:t> 마을로 복귀하고 반복함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던전 플레이가 강요 받을 수 있음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dirty="0"/>
              <a:t>필드에서 진행되는 스토리를 넣어 선택</a:t>
            </a:r>
            <a:r>
              <a:rPr lang="ko-KR" altLang="en-US" sz="1200" b="0" dirty="0"/>
              <a:t>할 수 있게</a:t>
            </a:r>
            <a:endParaRPr lang="en-US" altLang="ko-KR" sz="1200" b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4FA77CD1-4546-4D2A-A71E-6F5BA63CD2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55" y="1750282"/>
            <a:ext cx="1685714" cy="1019048"/>
          </a:xfr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3BD95A0-4847-4C37-8407-0C57F8B89141}"/>
              </a:ext>
            </a:extLst>
          </p:cNvPr>
          <p:cNvSpPr txBox="1"/>
          <p:nvPr/>
        </p:nvSpPr>
        <p:spPr>
          <a:xfrm>
            <a:off x="3531619" y="3956922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C77392F-11D4-4AC9-A3FF-57CDDAD2D52C}"/>
              </a:ext>
            </a:extLst>
          </p:cNvPr>
          <p:cNvSpPr txBox="1"/>
          <p:nvPr/>
        </p:nvSpPr>
        <p:spPr>
          <a:xfrm>
            <a:off x="3200830" y="3823392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E904721-2FB7-496A-8A06-40A94B83E18E}"/>
              </a:ext>
            </a:extLst>
          </p:cNvPr>
          <p:cNvSpPr txBox="1"/>
          <p:nvPr/>
        </p:nvSpPr>
        <p:spPr>
          <a:xfrm>
            <a:off x="1472225" y="3963534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5556842-2678-4AF4-844D-43CA3CC80CFD}"/>
              </a:ext>
            </a:extLst>
          </p:cNvPr>
          <p:cNvSpPr txBox="1"/>
          <p:nvPr/>
        </p:nvSpPr>
        <p:spPr>
          <a:xfrm>
            <a:off x="1443721" y="4364404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88" y="3636254"/>
            <a:ext cx="3600000" cy="1371429"/>
          </a:xfrm>
        </p:spPr>
      </p:pic>
    </p:spTree>
    <p:extLst>
      <p:ext uri="{BB962C8B-B14F-4D97-AF65-F5344CB8AC3E}">
        <p14:creationId xmlns:p14="http://schemas.microsoft.com/office/powerpoint/2010/main" val="350650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218FB8-8CE8-4342-BA0B-C8D46799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제작 게임에 대한 </a:t>
            </a:r>
            <a:r>
              <a:rPr lang="ko-KR" altLang="en-US" dirty="0" err="1"/>
              <a:t>스토리텔링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F3CDC83-05B6-44FC-8213-0A30A2172BE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자세한 스토리 전달 시점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8E8B4605-E561-4D1E-B811-0067402B7F01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 err="1"/>
              <a:t>튜토리얼을</a:t>
            </a:r>
            <a:r>
              <a:rPr lang="ko-KR" altLang="en-US" sz="1600" dirty="0"/>
              <a:t> 통한 배경 스토리 전파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기본적인 조작과 인터페이스를 배움과 동시에 전파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앞으로의 행동에 대한 당위성이나 개연성을 부여하기 위해 배경 스토리를 넣음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유저에게 무슨 행동을 할지 암시 및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행동 유도</a:t>
            </a:r>
            <a:endParaRPr lang="en-US" altLang="ko-KR" sz="1200" b="0" dirty="0"/>
          </a:p>
          <a:p>
            <a:endParaRPr lang="en-US" altLang="ko-KR" sz="1200" b="0" dirty="0"/>
          </a:p>
          <a:p>
            <a:pPr lvl="0">
              <a:spcBef>
                <a:spcPts val="0"/>
              </a:spcBef>
              <a:buClr>
                <a:srgbClr val="000000"/>
              </a:buClr>
              <a:buSzPts val="1100"/>
            </a:pPr>
            <a:r>
              <a:rPr lang="ko-KR" altLang="en-US" sz="1600" dirty="0">
                <a:sym typeface="Malgun Gothic"/>
              </a:rPr>
              <a:t>로딩 화면을 이용한 전체적인 내용 설명</a:t>
            </a:r>
          </a:p>
          <a:p>
            <a:pPr lvl="0">
              <a:spcBef>
                <a:spcPts val="0"/>
              </a:spcBef>
            </a:pPr>
            <a:r>
              <a:rPr lang="ko-KR" altLang="en-US" sz="1200" b="0" dirty="0" err="1">
                <a:sym typeface="Malgun Gothic"/>
              </a:rPr>
              <a:t>ㆍ</a:t>
            </a:r>
            <a:r>
              <a:rPr lang="ko-KR" altLang="en-US" sz="1200" b="0" dirty="0">
                <a:sym typeface="Malgun Gothic"/>
              </a:rPr>
              <a:t> 모바일 게임의 짧은 플레이타임 특성상 에피소드로 나누어도 기억이 나지 않을 수 있음</a:t>
            </a:r>
            <a:endParaRPr lang="en-US" altLang="ko-KR" sz="1200" b="0" dirty="0">
              <a:sym typeface="Malgun Gothic"/>
            </a:endParaRPr>
          </a:p>
          <a:p>
            <a:pPr lvl="0">
              <a:spcBef>
                <a:spcPts val="0"/>
              </a:spcBef>
            </a:pPr>
            <a:r>
              <a:rPr lang="ko-KR" altLang="en-US" sz="1200" b="0" dirty="0">
                <a:sym typeface="Malgun Gothic"/>
              </a:rPr>
              <a:t>└</a:t>
            </a:r>
            <a:r>
              <a:rPr lang="en-US" altLang="ko-KR" sz="1200" b="0" dirty="0">
                <a:sym typeface="Malgun Gothic"/>
              </a:rPr>
              <a:t>&gt; </a:t>
            </a:r>
            <a:r>
              <a:rPr lang="ko-KR" altLang="en-US" sz="1200" b="0" dirty="0">
                <a:sym typeface="Malgun Gothic"/>
              </a:rPr>
              <a:t>던전에 들어가기 전이나 데이터를 받는 로딩시간 동안 에피소드를 간략하게 보여줌으로 환기시킴 </a:t>
            </a:r>
            <a:endParaRPr lang="en-US" altLang="ko-KR" sz="1200" b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4FA77CD1-4546-4D2A-A71E-6F5BA63CD2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2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3" y="3446184"/>
            <a:ext cx="3600450" cy="1751570"/>
          </a:xfrm>
        </p:spPr>
      </p:pic>
      <p:pic>
        <p:nvPicPr>
          <p:cNvPr id="1028" name="Picture 4" descr="ê²ì íí ë¦¬ì¼ì ëí ì´ë¯¸ì§ ê²ìê²°ê³¼">
            <a:extLst>
              <a:ext uri="{FF2B5EF4-FFF2-40B4-BE49-F238E27FC236}">
                <a16:creationId xmlns:a16="http://schemas.microsoft.com/office/drawing/2014/main" xmlns="" id="{77559785-F4F9-4363-8AE9-262E767290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04" y="1300163"/>
            <a:ext cx="3464416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90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218FB8-8CE8-4342-BA0B-C8D46799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제작 게임에 대한 </a:t>
            </a:r>
            <a:r>
              <a:rPr lang="ko-KR" altLang="en-US" dirty="0" err="1"/>
              <a:t>스토리텔링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F3CDC83-05B6-44FC-8213-0A30A2172BE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자세한 </a:t>
            </a:r>
            <a:r>
              <a:rPr lang="ko-KR" altLang="en-US" dirty="0" err="1"/>
              <a:t>스토리텔링</a:t>
            </a:r>
            <a:r>
              <a:rPr lang="ko-KR" altLang="en-US" dirty="0"/>
              <a:t> 방법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8E8B4605-E561-4D1E-B811-0067402B7F01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유저에게 효과적으로 스토리를 전달하자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대화할 때 </a:t>
            </a:r>
            <a:r>
              <a:rPr lang="ko-KR" altLang="en-US" sz="1300" dirty="0"/>
              <a:t>카메라 구도를 바꿔 대화에 참여</a:t>
            </a:r>
            <a:r>
              <a:rPr lang="ko-KR" altLang="en-US" sz="1200" b="0" dirty="0"/>
              <a:t>하는 느낌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전달 하고자 하는 내용의 경우 </a:t>
            </a:r>
            <a:r>
              <a:rPr lang="ko-KR" altLang="en-US" sz="1300" dirty="0"/>
              <a:t>글씨 색</a:t>
            </a:r>
            <a:r>
              <a:rPr lang="ko-KR" altLang="en-US" sz="1200" b="0" dirty="0"/>
              <a:t>을 넣어 강조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ko-KR" altLang="en-US" sz="1300" dirty="0"/>
              <a:t>종족</a:t>
            </a:r>
            <a:r>
              <a:rPr lang="en-US" altLang="ko-KR" sz="1300" dirty="0"/>
              <a:t>, </a:t>
            </a:r>
            <a:r>
              <a:rPr lang="ko-KR" altLang="en-US" sz="1300" dirty="0"/>
              <a:t>성격에 따라 크기나 문체</a:t>
            </a:r>
            <a:r>
              <a:rPr lang="ko-KR" altLang="en-US" sz="1200" b="0" dirty="0"/>
              <a:t>를 바꿔 </a:t>
            </a:r>
            <a:r>
              <a:rPr lang="ko-KR" altLang="en-US" sz="1200" b="0" dirty="0" err="1"/>
              <a:t>캐릭성을</a:t>
            </a:r>
            <a:r>
              <a:rPr lang="ko-KR" altLang="en-US" sz="1200" b="0" dirty="0"/>
              <a:t> 부여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음성을 쓰지 않아도 이해하는데 도움이 되도록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언어와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비용 및 시간 제약으로 </a:t>
            </a:r>
            <a:r>
              <a:rPr lang="ko-KR" altLang="en-US" sz="1200" b="0" dirty="0" err="1"/>
              <a:t>나레이션과</a:t>
            </a:r>
            <a:r>
              <a:rPr lang="ko-KR" altLang="en-US" sz="1200" b="0" dirty="0"/>
              <a:t> 영상은 제외</a:t>
            </a:r>
            <a:endParaRPr lang="en-US" altLang="ko-KR" sz="1200" b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4FA77CD1-4546-4D2A-A71E-6F5BA63CD2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로스트아크</a:t>
            </a:r>
            <a:r>
              <a:rPr lang="en-US" altLang="ko-KR" dirty="0"/>
              <a:t>, </a:t>
            </a:r>
            <a:r>
              <a:rPr lang="ko-KR" altLang="en-US" dirty="0"/>
              <a:t>마비노기 영웅전</a:t>
            </a:r>
          </a:p>
        </p:txBody>
      </p:sp>
      <p:pic>
        <p:nvPicPr>
          <p:cNvPr id="17" name="내용 개체 틀 8" descr="사람, 벽, 실내, 남자이(가) 표시된 사진&#10;&#10;자동 생성된 설명">
            <a:extLst>
              <a:ext uri="{FF2B5EF4-FFF2-40B4-BE49-F238E27FC236}">
                <a16:creationId xmlns:a16="http://schemas.microsoft.com/office/drawing/2014/main" xmlns="" id="{C7316F1F-CFF8-4539-8DA7-E3B35A085B18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6"/>
          <a:stretch/>
        </p:blipFill>
        <p:spPr>
          <a:xfrm>
            <a:off x="438930" y="3442544"/>
            <a:ext cx="3570316" cy="1758850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xmlns="" id="{E2A445BD-F2DF-4826-B28F-4CCEDBCB2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" r="2648"/>
          <a:stretch/>
        </p:blipFill>
        <p:spPr bwMode="auto">
          <a:xfrm>
            <a:off x="4499992" y="3448273"/>
            <a:ext cx="3390741" cy="175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ë¡ì¤í¸ìí¬ ëíì ëí ì´ë¯¸ì§ ê²ìê²°ê³¼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54" y="1300163"/>
            <a:ext cx="3413916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90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218FB8-8CE8-4342-BA0B-C8D46799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제작 게임에 대한 </a:t>
            </a:r>
            <a:r>
              <a:rPr lang="ko-KR" altLang="en-US" dirty="0" err="1"/>
              <a:t>스토리텔링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F3CDC83-05B6-44FC-8213-0A30A2172BE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자세한 </a:t>
            </a:r>
            <a:r>
              <a:rPr lang="ko-KR" altLang="en-US" dirty="0" err="1"/>
              <a:t>스토리텔링</a:t>
            </a:r>
            <a:r>
              <a:rPr lang="ko-KR" altLang="en-US" dirty="0"/>
              <a:t> 방법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xmlns="" id="{24850178-B5CF-4F2D-ABDC-A6FA555DE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5" y="1463831"/>
            <a:ext cx="3609975" cy="1591950"/>
          </a:xfrm>
          <a:prstGeom prst="rect">
            <a:avLst/>
          </a:prstGeo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8E8B4605-E561-4D1E-B811-0067402B7F01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사운드를 이용해 몰입감을 높이다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장소와 상황에 따라 다른 사운드를 넣음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필드에서 숲이나 사막 지형에 따라 다른 사운드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던전의 경우 긴장감을 고조시키는 사운드</a:t>
            </a:r>
            <a:endParaRPr lang="en-US" altLang="ko-KR" sz="1200" b="0" dirty="0"/>
          </a:p>
          <a:p>
            <a:endParaRPr lang="en-US" altLang="ko-KR" sz="1200" b="0" dirty="0"/>
          </a:p>
          <a:p>
            <a:r>
              <a:rPr lang="ko-KR" altLang="en-US" sz="1600" dirty="0"/>
              <a:t>다양한 </a:t>
            </a:r>
            <a:r>
              <a:rPr lang="ko-KR" altLang="en-US" sz="1600" dirty="0" err="1"/>
              <a:t>인게임</a:t>
            </a:r>
            <a:r>
              <a:rPr lang="ko-KR" altLang="en-US" sz="1600" dirty="0"/>
              <a:t> 모션을 이용하다</a:t>
            </a:r>
            <a:endParaRPr lang="en-US" altLang="ko-KR" sz="1600" dirty="0"/>
          </a:p>
          <a:p>
            <a:r>
              <a:rPr lang="ko-KR" altLang="en-US" sz="1200" b="0" dirty="0" err="1">
                <a:sym typeface="Wingdings" panose="05000000000000000000" pitchFamily="2" charset="2"/>
              </a:rPr>
              <a:t>ㆍ</a:t>
            </a:r>
            <a:r>
              <a:rPr lang="ko-KR" altLang="en-US" sz="1200" b="0" dirty="0">
                <a:sym typeface="Wingdings" panose="05000000000000000000" pitchFamily="2" charset="2"/>
              </a:rPr>
              <a:t> 보스전에 돌입하기 전 등장 </a:t>
            </a:r>
            <a:r>
              <a:rPr lang="ko-KR" altLang="en-US" sz="1200" b="0" dirty="0" err="1">
                <a:sym typeface="Wingdings" panose="05000000000000000000" pitchFamily="2" charset="2"/>
              </a:rPr>
              <a:t>씬을</a:t>
            </a:r>
            <a:r>
              <a:rPr lang="ko-KR" altLang="en-US" sz="1200" b="0" dirty="0">
                <a:sym typeface="Wingdings" panose="05000000000000000000" pitchFamily="2" charset="2"/>
              </a:rPr>
              <a:t> 넣어 긴장감↑</a:t>
            </a:r>
            <a:endParaRPr lang="en-US" altLang="ko-KR" sz="1200" b="0" dirty="0">
              <a:sym typeface="Wingdings" panose="05000000000000000000" pitchFamily="2" charset="2"/>
            </a:endParaRPr>
          </a:p>
          <a:p>
            <a:r>
              <a:rPr lang="ko-KR" altLang="en-US" sz="1200" b="0" dirty="0" err="1">
                <a:sym typeface="Wingdings" panose="05000000000000000000" pitchFamily="2" charset="2"/>
              </a:rPr>
              <a:t>ㆍ</a:t>
            </a:r>
            <a:r>
              <a:rPr lang="ko-KR" altLang="en-US" sz="1200" b="0" dirty="0">
                <a:sym typeface="Wingdings" panose="05000000000000000000" pitchFamily="2" charset="2"/>
              </a:rPr>
              <a:t> 다양한 패턴을 넣어 색이나 모습만 다른 비슷한 형태의 보스 몬스터라는 </a:t>
            </a:r>
            <a:r>
              <a:rPr lang="ko-KR" altLang="en-US" sz="1200" b="0">
                <a:sym typeface="Wingdings" panose="05000000000000000000" pitchFamily="2" charset="2"/>
              </a:rPr>
              <a:t>인식을 없앰</a:t>
            </a:r>
            <a:endParaRPr lang="en-US" altLang="ko-KR" sz="1200" b="0" dirty="0">
              <a:sym typeface="Wingdings" panose="05000000000000000000" pitchFamily="2" charset="2"/>
            </a:endParaRPr>
          </a:p>
          <a:p>
            <a:endParaRPr lang="ko-KR" altLang="en-US" sz="120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4FA77CD1-4546-4D2A-A71E-6F5BA63CD2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xmlns="" id="{CD8CCDE8-7223-4638-B832-EEC87D37601F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3" y="3367633"/>
            <a:ext cx="3600450" cy="1908672"/>
          </a:xfrm>
        </p:spPr>
      </p:pic>
    </p:spTree>
    <p:extLst>
      <p:ext uri="{BB962C8B-B14F-4D97-AF65-F5344CB8AC3E}">
        <p14:creationId xmlns:p14="http://schemas.microsoft.com/office/powerpoint/2010/main" val="347524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5BD490-1A75-4ED0-955B-A436136F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최종 정리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BA74A7F-1779-43E3-9D69-99BCC6884BCD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 err="1"/>
              <a:t>스토리텔링을</a:t>
            </a:r>
            <a:r>
              <a:rPr lang="ko-KR" altLang="en-US" dirty="0"/>
              <a:t> 위한 고려 사항들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86391376-28E3-4389-9BEA-0AD128D6D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139952" y="1273324"/>
            <a:ext cx="288032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내용 개체 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871685"/>
              </p:ext>
            </p:extLst>
          </p:nvPr>
        </p:nvGraphicFramePr>
        <p:xfrm>
          <a:off x="428619" y="1300163"/>
          <a:ext cx="8391852" cy="39639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89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8245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구분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고려사항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</a:t>
                      </a:r>
                      <a:endParaRPr lang="en-US" altLang="ko-KR" sz="1100" b="1" dirty="0"/>
                    </a:p>
                    <a:p>
                      <a:pPr algn="ctr" latinLnBrk="1"/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바</a:t>
                      </a:r>
                      <a:endParaRPr lang="en-US" altLang="ko-KR" sz="1100" b="1" dirty="0"/>
                    </a:p>
                    <a:p>
                      <a:pPr algn="ctr" latinLnBrk="1"/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일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디스플레이 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및 조작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작은 화면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터치를 통한 불편한 조작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기본적인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로 화면을 최대한 활용하고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적은 버튼으로 플레이 하기 쉽게 만든다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플레이 타임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짧은 플레이타임으로 적은 몰입도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스토리 이해도가 낮음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스토리를 에피소드로 나눠 기억하기 쉽도록 만든다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/>
                        <a:t>장</a:t>
                      </a:r>
                      <a:r>
                        <a:rPr lang="ko-KR" altLang="en-US" sz="1100" b="1" u="none" strike="noStrike" cap="none" dirty="0"/>
                        <a:t>르</a:t>
                      </a:r>
                      <a:endParaRPr sz="1100" b="1" u="none" strike="noStrike" cap="none" dirty="0"/>
                    </a:p>
                  </a:txBody>
                  <a:tcPr marL="91450" marR="91450" marT="38100" marB="381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ü"/>
                      </a:pPr>
                      <a:r>
                        <a:rPr lang="ko-KR" altLang="en-US" sz="900" b="0" u="none" strike="noStrike" cap="none" dirty="0"/>
                        <a:t>빠른 템포의 액션 게임 </a:t>
                      </a:r>
                      <a:endParaRPr lang="en-US" altLang="ko-KR" sz="900" b="0" u="none" strike="noStrike" cap="none" dirty="0"/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ü"/>
                      </a:pPr>
                      <a:r>
                        <a:rPr lang="ko-KR" altLang="en-US" sz="900" b="0" u="none" strike="noStrike" cap="none" dirty="0"/>
                        <a:t>롤플레잉 장르의 </a:t>
                      </a:r>
                      <a:r>
                        <a:rPr lang="ko-KR" altLang="en-US" sz="900" b="0" u="none" strike="noStrike" cap="none" dirty="0" err="1"/>
                        <a:t>역활극</a:t>
                      </a:r>
                      <a:endParaRPr lang="en-US" altLang="ko-KR" sz="900" b="0" u="none" strike="noStrike" cap="none" dirty="0"/>
                    </a:p>
                  </a:txBody>
                  <a:tcPr marL="91450" marR="9145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u="none" strike="noStrike" cap="none" dirty="0"/>
                        <a:t>전투 전과 후에 스토리를 진행시키며</a:t>
                      </a:r>
                      <a:r>
                        <a:rPr lang="en-US" altLang="ko-KR" sz="900" b="0" u="none" strike="noStrike" cap="none" dirty="0"/>
                        <a:t> </a:t>
                      </a:r>
                      <a:r>
                        <a:rPr lang="ko-KR" altLang="en-US" sz="900" b="0" u="none" strike="noStrike" cap="none" dirty="0"/>
                        <a:t>도중에는 절대 넣지 않는다</a:t>
                      </a:r>
                      <a:r>
                        <a:rPr lang="en-US" altLang="ko-KR" sz="900" b="0" u="none" strike="noStrike" cap="none" dirty="0"/>
                        <a:t>. </a:t>
                      </a:r>
                      <a:r>
                        <a:rPr lang="ko-KR" altLang="en-US" sz="900" b="0" u="none" strike="noStrike" cap="none" dirty="0"/>
                        <a:t>또한 </a:t>
                      </a:r>
                      <a:r>
                        <a:rPr lang="en-US" altLang="ko-KR" sz="900" b="0" u="none" strike="noStrike" cap="none" dirty="0"/>
                        <a:t>SKIP</a:t>
                      </a:r>
                      <a:r>
                        <a:rPr lang="ko-KR" altLang="en-US" sz="900" b="0" u="none" strike="noStrike" cap="none" dirty="0"/>
                        <a:t>을 통해 액션의 흐름을 끊기지 않게 만든다</a:t>
                      </a:r>
                      <a:r>
                        <a:rPr lang="en-US" altLang="ko-KR" sz="900" b="0" u="none" strike="noStrike" cap="none" dirty="0"/>
                        <a:t>. </a:t>
                      </a:r>
                      <a:r>
                        <a:rPr lang="ko-KR" altLang="en-US" sz="900" b="0" u="none" strike="noStrike" cap="none" dirty="0"/>
                        <a:t>마지막으로 </a:t>
                      </a:r>
                      <a:r>
                        <a:rPr lang="ko-KR" altLang="en-US" sz="900" b="0" u="none" strike="noStrike" cap="none" dirty="0" err="1"/>
                        <a:t>역활을</a:t>
                      </a:r>
                      <a:r>
                        <a:rPr lang="ko-KR" altLang="en-US" sz="900" b="0" u="none" strike="noStrike" cap="none" dirty="0"/>
                        <a:t> 원하는 유저들을 위해 마을</a:t>
                      </a:r>
                      <a:r>
                        <a:rPr lang="en-US" altLang="ko-KR" sz="900" b="0" u="none" strike="noStrike" cap="none" dirty="0"/>
                        <a:t>(</a:t>
                      </a:r>
                      <a:r>
                        <a:rPr lang="ko-KR" altLang="en-US" sz="900" b="0" u="none" strike="noStrike" cap="none" dirty="0"/>
                        <a:t>필드</a:t>
                      </a:r>
                      <a:r>
                        <a:rPr lang="en-US" altLang="ko-KR" sz="900" b="0" u="none" strike="noStrike" cap="none" dirty="0"/>
                        <a:t>)</a:t>
                      </a:r>
                      <a:r>
                        <a:rPr lang="ko-KR" altLang="en-US" sz="900" b="0" u="none" strike="noStrike" cap="none" dirty="0"/>
                        <a:t>를 만들어 해소시킨다</a:t>
                      </a:r>
                      <a:r>
                        <a:rPr lang="en-US" altLang="ko-KR" sz="900" b="0" u="none" strike="noStrike" cap="none" dirty="0"/>
                        <a:t>.</a:t>
                      </a:r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dirty="0"/>
                        <a:t>소재</a:t>
                      </a:r>
                      <a:endParaRPr sz="1100" b="1" dirty="0"/>
                    </a:p>
                  </a:txBody>
                  <a:tcPr marL="91450" marR="91450" marT="38100" marB="381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소재에 따른 흡입력 차이</a:t>
                      </a:r>
                      <a:endParaRPr lang="en-US" altLang="ko-KR" sz="900" dirty="0">
                        <a:solidFill>
                          <a:srgbClr val="000000"/>
                        </a:solidFill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대중적인 소재로 단조로움 </a:t>
                      </a:r>
                      <a:endParaRPr lang="en-US" altLang="ko-KR" sz="900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대중적인 장르인 중세 판타지를 배경으로 하되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단조로움이 발생할 수 있어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던전의 경우 다양한 느낌을 주게 만든다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/>
                        <a:t>스토리 전달 시점</a:t>
                      </a:r>
                      <a:endParaRPr sz="1100" b="1" dirty="0"/>
                    </a:p>
                  </a:txBody>
                  <a:tcPr marL="91450" marR="91450" marT="38100" marB="381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반복으로 인한 지루함 </a:t>
                      </a:r>
                      <a:endParaRPr lang="en-US" altLang="ko-KR" sz="900" dirty="0">
                        <a:solidFill>
                          <a:srgbClr val="000000"/>
                        </a:solidFill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사건에 대한 개연성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당위성</a:t>
                      </a:r>
                      <a:endParaRPr sz="900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퀘스트를 통해 스토리를 유저에게 전달함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유저는 전달받은 스토리에 해당하는 던전을 방문하고 몬스터를 잡는다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이후 그에 따른 스토리가 진행이 된다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다만 던전을 강요할 수 있기에 필드에서도 스토리를 넣어 다른 길을 제시한다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sz="900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u="none" strike="noStrike" cap="none" dirty="0"/>
                        <a:t>스토리 전달 방법</a:t>
                      </a:r>
                      <a:endParaRPr sz="1100" b="1" u="none" strike="noStrike" cap="none" dirty="0"/>
                    </a:p>
                  </a:txBody>
                  <a:tcPr marL="91450" marR="91450" marT="38100" marB="381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ü"/>
                      </a:pPr>
                      <a:r>
                        <a:rPr lang="ko-KR" altLang="en-US" sz="900" b="0" u="none" strike="noStrike" cap="none" dirty="0"/>
                        <a:t>주인공에 따른 몰입도 차이</a:t>
                      </a:r>
                      <a:endParaRPr lang="en-US" altLang="ko-KR" sz="900" b="0" u="none" strike="noStrike" cap="none" dirty="0"/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ü"/>
                      </a:pPr>
                      <a:r>
                        <a:rPr lang="ko-KR" altLang="en-US" sz="900" b="0" u="none" strike="noStrike" cap="none" dirty="0"/>
                        <a:t>플레이어간 협력을 통한 재미</a:t>
                      </a:r>
                      <a:endParaRPr sz="900" b="0" u="none" strike="noStrike" cap="none" dirty="0"/>
                    </a:p>
                  </a:txBody>
                  <a:tcPr marL="91450" marR="9145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900" b="0" u="none" strike="noStrike" cap="none" dirty="0"/>
                        <a:t>MORPG</a:t>
                      </a:r>
                      <a:r>
                        <a:rPr lang="ko-KR" altLang="en-US" sz="900" b="0" u="none" strike="noStrike" cap="none" dirty="0"/>
                        <a:t>이다 보니 주인공이 </a:t>
                      </a:r>
                      <a:r>
                        <a:rPr lang="ko-KR" altLang="en-US" sz="900" b="0" u="none" strike="noStrike" cap="none" dirty="0" err="1"/>
                        <a:t>여려명이다</a:t>
                      </a:r>
                      <a:r>
                        <a:rPr lang="en-US" altLang="ko-KR" sz="900" b="0" u="none" strike="noStrike" cap="none" dirty="0"/>
                        <a:t>.</a:t>
                      </a:r>
                      <a:endParaRPr sz="900" b="0" u="none" strike="noStrike" cap="none" dirty="0"/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u="none" strike="noStrike" cap="none" dirty="0" err="1"/>
                        <a:t>스토리텔링</a:t>
                      </a:r>
                      <a:r>
                        <a:rPr lang="ko-KR" altLang="en-US" sz="1100" b="1" u="none" strike="noStrike" cap="none" dirty="0"/>
                        <a:t> 방법</a:t>
                      </a:r>
                      <a:endParaRPr sz="1100" b="1" u="none" strike="noStrike" cap="none" dirty="0"/>
                    </a:p>
                  </a:txBody>
                  <a:tcPr marL="91450" marR="91450" marT="38100" marB="381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ü"/>
                      </a:pPr>
                      <a:r>
                        <a:rPr lang="ko-KR" altLang="en-US" sz="900" dirty="0"/>
                        <a:t>개별 제작 난이도 및 비용</a:t>
                      </a:r>
                      <a:endParaRPr lang="en-US" altLang="ko-KR" sz="900" dirty="0"/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ü"/>
                      </a:pPr>
                      <a:r>
                        <a:rPr lang="ko-KR" altLang="en-US" sz="900" dirty="0"/>
                        <a:t>사운드와 영상에 대한 용량</a:t>
                      </a:r>
                      <a:endParaRPr sz="900" dirty="0"/>
                    </a:p>
                  </a:txBody>
                  <a:tcPr marL="91450" marR="91450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</a:pPr>
                      <a:r>
                        <a:rPr lang="ko-KR" altLang="en-US" sz="900" dirty="0" err="1"/>
                        <a:t>나레이션과</a:t>
                      </a:r>
                      <a:r>
                        <a:rPr lang="ko-KR" altLang="en-US" sz="900" dirty="0"/>
                        <a:t> 영상의 경우 제작 난이도가 높으며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용량에 대한 압박이 있어 제외한다</a:t>
                      </a:r>
                      <a:r>
                        <a:rPr lang="en-US" altLang="ko-KR" sz="900" dirty="0"/>
                        <a:t>. </a:t>
                      </a:r>
                      <a:r>
                        <a:rPr lang="ko-KR" altLang="en-US" sz="900" dirty="0"/>
                        <a:t>대신 텍스트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이미지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사운드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인 게임 모션을 이용해 몰입할 수 있게 만든다</a:t>
                      </a:r>
                      <a:r>
                        <a:rPr lang="en-US" altLang="ko-KR" sz="900" dirty="0"/>
                        <a:t>.</a:t>
                      </a:r>
                      <a:endParaRPr sz="900" dirty="0"/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33797" y="-1201951"/>
            <a:ext cx="89644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내 게임의 스토리 </a:t>
            </a:r>
            <a:r>
              <a:rPr lang="ko-KR" altLang="en-US" sz="1400" dirty="0" err="1">
                <a:solidFill>
                  <a:srgbClr val="FF0000"/>
                </a:solidFill>
              </a:rPr>
              <a:t>텔링에</a:t>
            </a:r>
            <a:r>
              <a:rPr lang="ko-KR" altLang="en-US" sz="1400" dirty="0">
                <a:solidFill>
                  <a:srgbClr val="FF0000"/>
                </a:solidFill>
              </a:rPr>
              <a:t> 대한 분석이 너무 </a:t>
            </a:r>
            <a:r>
              <a:rPr lang="ko-KR" altLang="en-US" sz="1400" dirty="0" smtClean="0">
                <a:solidFill>
                  <a:srgbClr val="FF0000"/>
                </a:solidFill>
              </a:rPr>
              <a:t>없는 것처럼 보인다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  <a:r>
              <a:rPr lang="ko-KR" altLang="en-US" sz="1400" dirty="0" smtClean="0">
                <a:solidFill>
                  <a:srgbClr val="FF0000"/>
                </a:solidFill>
              </a:rPr>
              <a:t>이유는 게임에 대한 설명이 없고 그리고 그 설명 뒤에 내 게임의 화면을 기준으로 설명하는 것이 아니라 타 게임 기준으로 설명하다 보니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전달력이</a:t>
            </a:r>
            <a:r>
              <a:rPr lang="ko-KR" altLang="en-US" sz="1400" dirty="0" smtClean="0">
                <a:solidFill>
                  <a:srgbClr val="FF0000"/>
                </a:solidFill>
              </a:rPr>
              <a:t> 떨어진다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 내 게임에서 어떻게 전달 할지에 대한 구체적인 상황이나 내용이 분석을 토대로 추가 되어야 한다</a:t>
            </a:r>
            <a:r>
              <a:rPr lang="en-US" altLang="ko-KR" sz="1400" dirty="0" smtClean="0">
                <a:solidFill>
                  <a:srgbClr val="FF0000"/>
                </a:solidFill>
              </a:rPr>
              <a:t>.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아래 내용이 고려사항일까 의도나 목표 일까</a:t>
            </a:r>
            <a:r>
              <a:rPr lang="en-US" altLang="ko-KR" sz="1400" dirty="0" smtClean="0">
                <a:solidFill>
                  <a:srgbClr val="FF0000"/>
                </a:solidFill>
              </a:rPr>
              <a:t>?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3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5F12524-B5F9-45B0-AA3E-4E526A29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3BA81BE-32BF-4389-9B63-41FE5DE304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7C558A9-173B-47AF-A872-CA9F97BB4B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EAFAE788-E721-47D4-A65A-3614001D8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6FE6176D-78B3-4446-855A-9D35B509164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유사 장르 분석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A3992060-4976-49E6-9565-CE9D208585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고려사</a:t>
            </a:r>
            <a:r>
              <a:rPr lang="ko-KR" altLang="en-US" dirty="0"/>
              <a:t>항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5CC3669B-4F3B-4066-92CC-F5ACF8E697F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스토리텔링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6822A0BE-4402-4024-8F10-4ADAFCBBF99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최종 정리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29AB8B68-F375-4193-8A8F-288D508B5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81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A526EF5-907E-4635-A141-0C6E1135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유사 장르 게임 분석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FBD1A1B-B6D0-4EFE-81A8-B84235D7C4E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액션 </a:t>
            </a:r>
            <a:r>
              <a:rPr lang="en-US" altLang="ko-KR" dirty="0"/>
              <a:t>RPG</a:t>
            </a:r>
            <a:r>
              <a:rPr lang="ko-KR" altLang="en-US" dirty="0"/>
              <a:t>의 마비노기 영웅전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2BEA33EA-BA8A-4428-B7C8-B6B03792265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US" altLang="ko-KR" sz="1600" dirty="0"/>
              <a:t>RPG</a:t>
            </a:r>
            <a:r>
              <a:rPr lang="ko-KR" altLang="en-US" sz="1600" dirty="0"/>
              <a:t>와 액션을 적절히 섞다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빠른 시간 내 많은 몬스터를 잡고 싶어하는 욕구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롤플레잉 장르의 역할극을 원하는 욕구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필드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마을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와 </a:t>
            </a:r>
            <a:r>
              <a:rPr lang="ko-KR" altLang="en-US" sz="1200" b="0" dirty="0" err="1"/>
              <a:t>던전을</a:t>
            </a:r>
            <a:r>
              <a:rPr lang="ko-KR" altLang="en-US" sz="1200" b="0" dirty="0"/>
              <a:t> 나누어 해결하였음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r>
              <a:rPr lang="ko-KR" altLang="en-US" sz="1200" b="0" dirty="0"/>
              <a:t>　</a:t>
            </a:r>
            <a:endParaRPr lang="en-US" altLang="ko-KR" dirty="0"/>
          </a:p>
          <a:p>
            <a:r>
              <a:rPr lang="en-US" altLang="ko-KR" dirty="0"/>
              <a:t>IF </a:t>
            </a:r>
            <a:r>
              <a:rPr lang="ko-KR" altLang="en-US" dirty="0"/>
              <a:t>플레이어가 몬스터를 잡고 싶다</a:t>
            </a:r>
            <a:r>
              <a:rPr lang="en-US" altLang="ko-KR" dirty="0"/>
              <a:t>?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원하는 던전에 들어가 그만큼 사냥함</a:t>
            </a:r>
            <a:endParaRPr lang="en-US" altLang="ko-KR" sz="1200" b="0" dirty="0"/>
          </a:p>
          <a:p>
            <a:r>
              <a:rPr lang="en-US" altLang="ko-KR" dirty="0"/>
              <a:t>IF </a:t>
            </a:r>
            <a:r>
              <a:rPr lang="ko-KR" altLang="en-US" dirty="0"/>
              <a:t>플레이어가 역할극을 즐기고 싶다</a:t>
            </a:r>
            <a:r>
              <a:rPr lang="en-US" altLang="ko-KR" dirty="0"/>
              <a:t>?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마을에서 여러 커뮤니케이션을 할 수 있음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pPr>
              <a:lnSpc>
                <a:spcPct val="100000"/>
              </a:lnSpc>
            </a:pPr>
            <a:r>
              <a:rPr lang="ko-KR" altLang="en-US" sz="1200" b="0" dirty="0"/>
              <a:t>유저는 </a:t>
            </a:r>
            <a:r>
              <a:rPr lang="ko-KR" altLang="en-US" dirty="0"/>
              <a:t>던전에 갈지 마을에서 커뮤니케이션</a:t>
            </a:r>
            <a:r>
              <a:rPr lang="ko-KR" altLang="en-US" sz="1200" b="0" dirty="0"/>
              <a:t>을 선택</a:t>
            </a:r>
            <a:endParaRPr lang="en-US" altLang="ko-KR" sz="1200" b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97111CEB-100F-4940-90FF-7975BB1AB2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000" dirty="0"/>
              <a:t>게임 </a:t>
            </a:r>
            <a:r>
              <a:rPr lang="en-US" altLang="ko-KR" sz="1000" dirty="0"/>
              <a:t>: </a:t>
            </a:r>
            <a:r>
              <a:rPr lang="ko-KR" altLang="en-US" sz="1000" dirty="0"/>
              <a:t>마비노기 영웅전</a:t>
            </a:r>
          </a:p>
        </p:txBody>
      </p:sp>
      <p:pic>
        <p:nvPicPr>
          <p:cNvPr id="2050" name="Picture 2" descr="ë§ìì  ëì ì ëí ì´ë¯¸ì§ ê²ìê²°ê³¼">
            <a:extLst>
              <a:ext uri="{FF2B5EF4-FFF2-40B4-BE49-F238E27FC236}">
                <a16:creationId xmlns:a16="http://schemas.microsoft.com/office/drawing/2014/main" xmlns="" id="{80EBF9B9-1815-4A4A-87E7-CA008A91B9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3" y="1300163"/>
            <a:ext cx="3404239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ë§ìì  ëª¨ë¥ë¶ì ëí ì´ë¯¸ì§ ê²ìê²°ê³¼">
            <a:extLst>
              <a:ext uri="{FF2B5EF4-FFF2-40B4-BE49-F238E27FC236}">
                <a16:creationId xmlns:a16="http://schemas.microsoft.com/office/drawing/2014/main" xmlns="" id="{66826DE4-ECD6-41BA-90BA-3555546864CF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54" y="3362325"/>
            <a:ext cx="3412067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5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 descr="ê´ë ¨ ì´ë¯¸ì§">
            <a:extLst>
              <a:ext uri="{FF2B5EF4-FFF2-40B4-BE49-F238E27FC236}">
                <a16:creationId xmlns:a16="http://schemas.microsoft.com/office/drawing/2014/main" xmlns="" id="{D042392D-C15A-4174-B5C1-2DE7A7851D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34" y="3361556"/>
            <a:ext cx="2559050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내용 개체 틀 16" descr="실내, 벽, 사람, 남자이(가) 표시된 사진&#10;&#10;자동 생성된 설명">
            <a:extLst>
              <a:ext uri="{FF2B5EF4-FFF2-40B4-BE49-F238E27FC236}">
                <a16:creationId xmlns:a16="http://schemas.microsoft.com/office/drawing/2014/main" xmlns="" id="{A011D09C-65CF-47C0-ACFC-3C3909D6AE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" r="4117"/>
          <a:stretch/>
        </p:blipFill>
        <p:spPr>
          <a:xfrm>
            <a:off x="539551" y="1302086"/>
            <a:ext cx="3237221" cy="1919288"/>
          </a:xfrm>
          <a:prstGeom prst="rect">
            <a:avLst/>
          </a:prstGeom>
        </p:spPr>
      </p:pic>
      <p:pic>
        <p:nvPicPr>
          <p:cNvPr id="12" name="내용 개체 틀 11" descr="건물이(가) 표시된 사진&#10;&#10;자동 생성된 설명">
            <a:extLst>
              <a:ext uri="{FF2B5EF4-FFF2-40B4-BE49-F238E27FC236}">
                <a16:creationId xmlns:a16="http://schemas.microsoft.com/office/drawing/2014/main" xmlns="" id="{9D07676F-547A-441F-8972-97D34F5C79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02087"/>
            <a:ext cx="3237221" cy="1919287"/>
          </a:xfrm>
          <a:prstGeom prst="rect">
            <a:avLst/>
          </a:prstGeom>
        </p:spPr>
      </p:pic>
      <p:pic>
        <p:nvPicPr>
          <p:cNvPr id="11" name="Picture 4" descr="ë§ìì  ì§ëì ëí ì´ë¯¸ì§ ê²ìê²°ê³¼">
            <a:extLst>
              <a:ext uri="{FF2B5EF4-FFF2-40B4-BE49-F238E27FC236}">
                <a16:creationId xmlns:a16="http://schemas.microsoft.com/office/drawing/2014/main" xmlns="" id="{6D5FB223-4025-4192-891B-931CB42C1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768"/>
          <a:stretch/>
        </p:blipFill>
        <p:spPr bwMode="auto">
          <a:xfrm>
            <a:off x="539552" y="1302087"/>
            <a:ext cx="3246747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1AC2E1B-EB81-4B59-B0CE-D0BDDEF6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유사 장르 게임 분석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821171D-7049-4D5C-9A0E-7712F21ACE7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마비노기 영웅전의 스토리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CD4BF331-8057-41B2-BA38-F93F5E73B9B5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ln>
            <a:noFill/>
          </a:ln>
        </p:spPr>
        <p:txBody>
          <a:bodyPr/>
          <a:lstStyle/>
          <a:p>
            <a:r>
              <a:rPr lang="ko-KR" altLang="en-US" sz="1600" dirty="0"/>
              <a:t>마비노기 영웅전의 스토리 진행 방식</a:t>
            </a:r>
            <a:endParaRPr lang="en-US" altLang="ko-KR" sz="1600" dirty="0"/>
          </a:p>
          <a:p>
            <a:r>
              <a:rPr lang="ko-KR" altLang="en-US" sz="1200" b="0" dirty="0">
                <a:sym typeface="Wingdings" panose="05000000000000000000" pitchFamily="2" charset="2"/>
              </a:rPr>
              <a:t>필드</a:t>
            </a:r>
            <a:r>
              <a:rPr lang="en-US" altLang="ko-KR" sz="1200" b="0" dirty="0">
                <a:sym typeface="Wingdings" panose="05000000000000000000" pitchFamily="2" charset="2"/>
              </a:rPr>
              <a:t>(</a:t>
            </a:r>
            <a:r>
              <a:rPr lang="ko-KR" altLang="en-US" sz="1200" b="0" dirty="0"/>
              <a:t>마을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에서 퀘스트 형태로 스토리를 받음</a:t>
            </a:r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b="0" dirty="0">
                <a:sym typeface="Wingdings" panose="05000000000000000000" pitchFamily="2" charset="2"/>
              </a:rPr>
              <a:t> 스토리에 </a:t>
            </a:r>
            <a:r>
              <a:rPr lang="ko-KR" altLang="en-US" sz="1200" b="0" dirty="0"/>
              <a:t>해당하는 던전에 들어간다</a:t>
            </a:r>
            <a:endParaRPr lang="en-US" altLang="ko-KR" sz="1200" b="0" dirty="0"/>
          </a:p>
          <a:p>
            <a:r>
              <a:rPr lang="en-US" altLang="ko-KR" sz="1200" b="0" dirty="0">
                <a:sym typeface="Wingdings" panose="05000000000000000000" pitchFamily="2" charset="2"/>
              </a:rPr>
              <a:t> </a:t>
            </a:r>
            <a:r>
              <a:rPr lang="ko-KR" altLang="en-US" sz="1200" b="0" dirty="0"/>
              <a:t>던전의 보스를 만나고 전투를 하여 잡는다</a:t>
            </a:r>
            <a:endParaRPr lang="en-US" altLang="ko-KR" sz="1200" b="0" dirty="0"/>
          </a:p>
          <a:p>
            <a:r>
              <a:rPr lang="en-US" altLang="ko-KR" sz="1200" b="0" dirty="0">
                <a:sym typeface="Wingdings" panose="05000000000000000000" pitchFamily="2" charset="2"/>
              </a:rPr>
              <a:t> </a:t>
            </a:r>
            <a:r>
              <a:rPr lang="ko-KR" altLang="en-US" sz="1200" b="0" dirty="0"/>
              <a:t>상황을 설명해주는 텍스트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이미지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영상이 나옴</a:t>
            </a:r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b="0" dirty="0"/>
              <a:t> 다시 </a:t>
            </a:r>
            <a:r>
              <a:rPr lang="ko-KR" altLang="en-US" sz="1200" b="0" dirty="0">
                <a:sym typeface="Wingdings" panose="05000000000000000000" pitchFamily="2" charset="2"/>
              </a:rPr>
              <a:t>필드</a:t>
            </a:r>
            <a:r>
              <a:rPr lang="ko-KR" altLang="en-US" sz="1200" b="0" dirty="0"/>
              <a:t>에서 스토리를 받음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반복으로 인한 </a:t>
            </a:r>
            <a:r>
              <a:rPr lang="ko-KR" altLang="en-US" dirty="0"/>
              <a:t>지루함과 여러 의문점이 발생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endParaRPr lang="en-US" altLang="ko-KR" sz="1200" dirty="0"/>
          </a:p>
          <a:p>
            <a:r>
              <a:rPr lang="ko-KR" altLang="en-US" sz="1600" dirty="0"/>
              <a:t>반복에 따른 단점을 낮춰주는 요소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다양한 등장 영상과 패턴으로 지루함↓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텍스트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사운드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이미지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영상 등 다양한 장치로 플레이어가 한 행동에 대한 당위성과 개연성을 부여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3A9024CF-FBAA-4A54-A54B-6F42AB6295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" name="내용 개체 틀 9" descr="사람, 벽, 실내, 남자이(가) 표시된 사진&#10;&#10;자동 생성된 설명">
            <a:extLst>
              <a:ext uri="{FF2B5EF4-FFF2-40B4-BE49-F238E27FC236}">
                <a16:creationId xmlns:a16="http://schemas.microsoft.com/office/drawing/2014/main" xmlns="" id="{EA5EC5B5-3F95-4378-997F-C0B0DC259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4"/>
          <a:stretch/>
        </p:blipFill>
        <p:spPr>
          <a:xfrm>
            <a:off x="445645" y="1300163"/>
            <a:ext cx="3406275" cy="1919287"/>
          </a:xfr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0A44D597-EAE2-4FC1-A145-DCE1596327D1}"/>
              </a:ext>
            </a:extLst>
          </p:cNvPr>
          <p:cNvPicPr>
            <a:picLocks noGrp="1" noChangeAspect="1" noChangeArrowheads="1" noCrop="1"/>
          </p:cNvPicPr>
          <p:nvPr>
            <p:ph idx="2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54" y="3361556"/>
            <a:ext cx="3412067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11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5BD490-1A75-4ED0-955B-A436136F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유사 장르 게임 분석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BA74A7F-1779-43E3-9D69-99BCC6884BCD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마비노기 영웅전의 스토리텔링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09991C60-FD68-4498-91EA-A614632AE1D7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마비노기 영웅전의 텍스트</a:t>
            </a:r>
            <a:endParaRPr lang="en-US" altLang="ko-KR" sz="1600" dirty="0"/>
          </a:p>
          <a:p>
            <a:r>
              <a:rPr lang="ko-KR" altLang="en-US" sz="1200" b="0" dirty="0" err="1">
                <a:sym typeface="Wingdings" panose="05000000000000000000" pitchFamily="2" charset="2"/>
              </a:rPr>
              <a:t>ㆍ</a:t>
            </a:r>
            <a:r>
              <a:rPr lang="ko-KR" altLang="en-US" sz="1200" b="0" dirty="0">
                <a:sym typeface="Wingdings" panose="05000000000000000000" pitchFamily="2" charset="2"/>
              </a:rPr>
              <a:t> </a:t>
            </a:r>
            <a:r>
              <a:rPr lang="ko-KR" altLang="en-US" sz="1300" dirty="0">
                <a:sym typeface="Wingdings" panose="05000000000000000000" pitchFamily="2" charset="2"/>
              </a:rPr>
              <a:t>종족에 따른 다른 대화 방식</a:t>
            </a:r>
            <a:endParaRPr lang="en-US" altLang="ko-KR" sz="1300" dirty="0">
              <a:sym typeface="Wingdings" panose="05000000000000000000" pitchFamily="2" charset="2"/>
            </a:endParaRPr>
          </a:p>
          <a:p>
            <a:r>
              <a:rPr lang="ko-KR" altLang="en-US" sz="1200" b="0" dirty="0">
                <a:sym typeface="Wingdings" panose="05000000000000000000" pitchFamily="2" charset="2"/>
              </a:rPr>
              <a:t>└</a:t>
            </a:r>
            <a:r>
              <a:rPr lang="en-US" altLang="ko-KR" sz="1200" b="0" dirty="0">
                <a:sym typeface="Wingdings" panose="05000000000000000000" pitchFamily="2" charset="2"/>
              </a:rPr>
              <a:t>&gt; </a:t>
            </a:r>
            <a:r>
              <a:rPr lang="ko-KR" altLang="en-US" sz="1200" b="0" dirty="0">
                <a:sym typeface="Wingdings" panose="05000000000000000000" pitchFamily="2" charset="2"/>
              </a:rPr>
              <a:t>언어에 </a:t>
            </a:r>
            <a:r>
              <a:rPr lang="ko-KR" altLang="en-US" sz="1200" b="0" dirty="0" err="1">
                <a:sym typeface="Wingdings" panose="05000000000000000000" pitchFamily="2" charset="2"/>
              </a:rPr>
              <a:t>익숙치</a:t>
            </a:r>
            <a:r>
              <a:rPr lang="ko-KR" altLang="en-US" sz="1200" b="0" dirty="0">
                <a:sym typeface="Wingdings" panose="05000000000000000000" pitchFamily="2" charset="2"/>
              </a:rPr>
              <a:t> 않은 </a:t>
            </a:r>
            <a:r>
              <a:rPr lang="ko-KR" altLang="en-US" sz="1200" b="0" dirty="0" err="1">
                <a:sym typeface="Wingdings" panose="05000000000000000000" pitchFamily="2" charset="2"/>
              </a:rPr>
              <a:t>오거답게</a:t>
            </a:r>
            <a:r>
              <a:rPr lang="ko-KR" altLang="en-US" sz="1200" b="0" dirty="0">
                <a:sym typeface="Wingdings" panose="05000000000000000000" pitchFamily="2" charset="2"/>
              </a:rPr>
              <a:t> 허술한 단문</a:t>
            </a:r>
            <a:endParaRPr lang="en-US" altLang="ko-KR" sz="1200" b="0" dirty="0">
              <a:sym typeface="Wingdings" panose="05000000000000000000" pitchFamily="2" charset="2"/>
            </a:endParaRPr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성격에 따른 </a:t>
            </a:r>
            <a:r>
              <a:rPr lang="ko-KR" altLang="en-US" sz="1300" dirty="0"/>
              <a:t>텍스트 크기 조절</a:t>
            </a:r>
            <a:endParaRPr lang="en-US" altLang="ko-KR" sz="130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음성 없이도 캐릭터의 성격을 유추하도록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중요 포인트는 </a:t>
            </a:r>
            <a:r>
              <a:rPr lang="ko-KR" altLang="en-US" sz="1300" dirty="0">
                <a:solidFill>
                  <a:srgbClr val="00B050"/>
                </a:solidFill>
              </a:rPr>
              <a:t>색깔의 변화</a:t>
            </a:r>
            <a:r>
              <a:rPr lang="ko-KR" altLang="en-US" sz="1200" b="0" dirty="0"/>
              <a:t>를 주어 강조시킴</a:t>
            </a:r>
            <a:endParaRPr lang="ko-KR" altLang="en-US" sz="120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86391376-28E3-4389-9BEA-0AD128D6D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마비노기 영웅전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xmlns="" id="{E2A445BD-F2DF-4826-B28F-4CCEDBCB2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" r="2648"/>
          <a:stretch/>
        </p:blipFill>
        <p:spPr bwMode="auto">
          <a:xfrm>
            <a:off x="538242" y="3415779"/>
            <a:ext cx="3390741" cy="175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내용 개체 틀 8" descr="사람, 벽, 실내, 남자이(가) 표시된 사진&#10;&#10;자동 생성된 설명">
            <a:extLst>
              <a:ext uri="{FF2B5EF4-FFF2-40B4-BE49-F238E27FC236}">
                <a16:creationId xmlns:a16="http://schemas.microsoft.com/office/drawing/2014/main" xmlns="" id="{C7316F1F-CFF8-4539-8DA7-E3B35A085B18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6"/>
          <a:stretch/>
        </p:blipFill>
        <p:spPr>
          <a:xfrm>
            <a:off x="4572000" y="3412373"/>
            <a:ext cx="3570316" cy="1758841"/>
          </a:xfrm>
          <a:prstGeom prst="rect">
            <a:avLst/>
          </a:prstGeom>
        </p:spPr>
      </p:pic>
      <p:pic>
        <p:nvPicPr>
          <p:cNvPr id="5130" name="Picture 10" descr="ë§ìì  í¤ë£½ê°ì ëí ì´ë¯¸ì§ ê²ìê²°ê³¼">
            <a:extLst>
              <a:ext uri="{FF2B5EF4-FFF2-40B4-BE49-F238E27FC236}">
                <a16:creationId xmlns:a16="http://schemas.microsoft.com/office/drawing/2014/main" xmlns="" id="{FCEC3479-FA98-4DEF-9357-C7455C1717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2094099" y="1299545"/>
            <a:ext cx="1834884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ê´ë ¨ ì´ë¯¸ì§">
            <a:extLst>
              <a:ext uri="{FF2B5EF4-FFF2-40B4-BE49-F238E27FC236}">
                <a16:creationId xmlns:a16="http://schemas.microsoft.com/office/drawing/2014/main" xmlns="" id="{EED1CE9E-53F9-4623-BED7-FC9A34864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6"/>
          <a:stretch/>
        </p:blipFill>
        <p:spPr bwMode="auto">
          <a:xfrm>
            <a:off x="538243" y="1299545"/>
            <a:ext cx="1513478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53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5BD490-1A75-4ED0-955B-A436136F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유사 장르 게임 분석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BA74A7F-1779-43E3-9D69-99BCC6884BCD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마비노기 영웅전의 스토리텔링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09991C60-FD68-4498-91EA-A614632AE1D7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마비노기 영웅전의 이미지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스토리에 맞는 배경 그래픽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대규모 </a:t>
            </a:r>
            <a:r>
              <a:rPr lang="ko-KR" altLang="en-US" sz="1200" b="0" dirty="0" err="1"/>
              <a:t>몬스터</a:t>
            </a:r>
            <a:r>
              <a:rPr lang="ko-KR" altLang="en-US" sz="1200" b="0" dirty="0"/>
              <a:t> 침입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폐허가 된 건물과 화재에 휩싸임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뒤틀린 시공간에 맞는 지형 </a:t>
            </a:r>
            <a:r>
              <a:rPr lang="en-US" altLang="ko-KR" sz="1200" b="0" dirty="0"/>
              <a:t>: </a:t>
            </a:r>
            <a:r>
              <a:rPr lang="ko-KR" altLang="en-US" sz="1200" b="0" dirty="0" err="1"/>
              <a:t>부유섬과</a:t>
            </a:r>
            <a:r>
              <a:rPr lang="ko-KR" altLang="en-US" sz="1200" b="0" dirty="0"/>
              <a:t> 혼란한 하늘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크기와 타입에 맞는 지형의 규모나 자연 환경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번개타입의 드래곤이 </a:t>
            </a:r>
            <a:r>
              <a:rPr lang="ko-KR" altLang="en-US" sz="1200" b="0" dirty="0" err="1"/>
              <a:t>나올만한</a:t>
            </a:r>
            <a:r>
              <a:rPr lang="ko-KR" altLang="en-US" sz="1200" b="0" dirty="0"/>
              <a:t> 배경</a:t>
            </a:r>
            <a:endParaRPr lang="en-US" altLang="ko-KR" sz="1200" b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86391376-28E3-4389-9BEA-0AD128D6D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마비노기 영웅전 진실에 드리운 어둠</a:t>
            </a:r>
            <a:r>
              <a:rPr lang="en-US" altLang="ko-KR" dirty="0"/>
              <a:t>(</a:t>
            </a:r>
            <a:r>
              <a:rPr lang="ko-KR" altLang="en-US" dirty="0" err="1"/>
              <a:t>아율른</a:t>
            </a:r>
            <a:r>
              <a:rPr lang="en-US" altLang="ko-KR" dirty="0"/>
              <a:t>), </a:t>
            </a:r>
            <a:r>
              <a:rPr lang="ko-KR" altLang="en-US" dirty="0" err="1"/>
              <a:t>씰</a:t>
            </a:r>
            <a:r>
              <a:rPr lang="ko-KR" altLang="en-US" dirty="0"/>
              <a:t> 키퍼</a:t>
            </a:r>
            <a:r>
              <a:rPr lang="en-US" altLang="ko-KR" dirty="0"/>
              <a:t>(</a:t>
            </a:r>
            <a:r>
              <a:rPr lang="ko-KR" altLang="en-US" dirty="0" err="1"/>
              <a:t>하이데</a:t>
            </a:r>
            <a:r>
              <a:rPr lang="en-US" altLang="ko-KR" dirty="0"/>
              <a:t>), </a:t>
            </a:r>
            <a:r>
              <a:rPr lang="ko-KR" altLang="en-US" dirty="0"/>
              <a:t>시간의 수호자</a:t>
            </a:r>
            <a:r>
              <a:rPr lang="en-US" altLang="ko-KR" dirty="0"/>
              <a:t>(</a:t>
            </a:r>
            <a:r>
              <a:rPr lang="ko-KR" altLang="en-US" dirty="0" err="1"/>
              <a:t>하이데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1" name="Picture 8" descr="ë§ìì  ííì ëí ì´ë¯¸ì§ ê²ìê²°ê³¼">
            <a:extLst>
              <a:ext uri="{FF2B5EF4-FFF2-40B4-BE49-F238E27FC236}">
                <a16:creationId xmlns:a16="http://schemas.microsoft.com/office/drawing/2014/main" xmlns="" id="{3289473E-E7B6-4E6B-81E9-D18EB77164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76" y="1300163"/>
            <a:ext cx="3065873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ë§ìì  íì´ë°ì ëí ì´ë¯¸ì§ ê²ìê²°ê³¼">
            <a:extLst>
              <a:ext uri="{FF2B5EF4-FFF2-40B4-BE49-F238E27FC236}">
                <a16:creationId xmlns:a16="http://schemas.microsoft.com/office/drawing/2014/main" xmlns="" id="{9E57744F-72ED-45F7-B763-50BC1F9E9CC7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8" y="3362325"/>
            <a:ext cx="3070860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ë§ìì  ë°°ê²½ì ëí ì´ë¯¸ì§ ê²ìê²°ê³¼">
            <a:extLst>
              <a:ext uri="{FF2B5EF4-FFF2-40B4-BE49-F238E27FC236}">
                <a16:creationId xmlns:a16="http://schemas.microsoft.com/office/drawing/2014/main" xmlns="" id="{1AE63A51-BFA1-48E2-9792-99A2E3943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610" y="3362325"/>
            <a:ext cx="3070859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2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ìì¼ì¤ ì¼ìë¸ê¸°ì£¼ì ëí ì´ë¯¸ì§ ê²ìê²°ê³¼">
            <a:extLst>
              <a:ext uri="{FF2B5EF4-FFF2-40B4-BE49-F238E27FC236}">
                <a16:creationId xmlns:a16="http://schemas.microsoft.com/office/drawing/2014/main" xmlns="" id="{1471BCFE-227E-40CB-A4A9-FD0E61585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9" r="4227"/>
          <a:stretch/>
        </p:blipFill>
        <p:spPr bwMode="auto">
          <a:xfrm>
            <a:off x="535257" y="3356426"/>
            <a:ext cx="3407494" cy="19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ê´ë ¨ ì´ë¯¸ì§">
            <a:extLst>
              <a:ext uri="{FF2B5EF4-FFF2-40B4-BE49-F238E27FC236}">
                <a16:creationId xmlns:a16="http://schemas.microsoft.com/office/drawing/2014/main" xmlns="" id="{64A4E9C2-B80A-44F6-8EDC-0650B35FF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50" y="3359763"/>
            <a:ext cx="3384305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ë§ìì  ì°ë¦¬ë¥¼ ëª¨ë ì£½ì¬ëì ëí ì´ë¯¸ì§ ê²ìê²°ê³¼">
            <a:extLst>
              <a:ext uri="{FF2B5EF4-FFF2-40B4-BE49-F238E27FC236}">
                <a16:creationId xmlns:a16="http://schemas.microsoft.com/office/drawing/2014/main" xmlns="" id="{88BCD5AB-DF07-4DB8-B234-A32E4E118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46" y="3354845"/>
            <a:ext cx="3395311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xmlns="" id="{4E4C0692-8709-4ECF-A63D-28D5CEA44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6" y="1223841"/>
            <a:ext cx="3473680" cy="201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xmlns="" id="{478E93D2-28C7-4FC9-BE2B-A4B1E6C91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6" y="1220932"/>
            <a:ext cx="3473680" cy="201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xmlns="" id="{16341456-D9CE-41A5-B8B8-82EEB1B0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6" y="1228965"/>
            <a:ext cx="3473680" cy="201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xmlns="" id="{88681DD9-D5DC-4AA5-AE2D-AE86013CF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6" y="1214222"/>
            <a:ext cx="3473680" cy="201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xmlns="" id="{A30B9AEB-78B3-472E-8675-147AEE631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6" y="1227077"/>
            <a:ext cx="3473680" cy="201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>
            <a:extLst>
              <a:ext uri="{FF2B5EF4-FFF2-40B4-BE49-F238E27FC236}">
                <a16:creationId xmlns:a16="http://schemas.microsoft.com/office/drawing/2014/main" xmlns="" id="{C8A3B335-8B98-4A68-A4C4-80F7D1DA4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6" y="1219044"/>
            <a:ext cx="3473680" cy="201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xmlns="" id="{CE23A7DC-A627-4B02-9742-CCD45179FE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6" y="1228965"/>
            <a:ext cx="3473680" cy="201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5BD490-1A75-4ED0-955B-A436136F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유사 장르 게임 분석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BA74A7F-1779-43E3-9D69-99BCC6884BCD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마비노기 영웅전의 스토리텔링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09991C60-FD68-4498-91EA-A614632AE1D7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해당 에피소드의 간략한 스토리</a:t>
            </a:r>
            <a:endParaRPr lang="en-US" altLang="ko-KR" sz="1600" dirty="0"/>
          </a:p>
          <a:p>
            <a:r>
              <a:rPr lang="ko-KR" altLang="en-US" sz="1100" b="0" dirty="0" err="1"/>
              <a:t>ㆍ</a:t>
            </a:r>
            <a:r>
              <a:rPr lang="ko-KR" altLang="en-US" sz="1100" b="0" dirty="0"/>
              <a:t> </a:t>
            </a:r>
            <a:r>
              <a:rPr lang="ko-KR" altLang="en-US" sz="1100" b="0" dirty="0" err="1"/>
              <a:t>아율른에서</a:t>
            </a:r>
            <a:r>
              <a:rPr lang="ko-KR" altLang="en-US" sz="1100" b="0" dirty="0"/>
              <a:t> </a:t>
            </a:r>
            <a:r>
              <a:rPr lang="ko-KR" altLang="en-US" sz="1100" b="0" dirty="0" err="1"/>
              <a:t>카타콤과</a:t>
            </a:r>
            <a:r>
              <a:rPr lang="ko-KR" altLang="en-US" sz="1100" b="0" dirty="0"/>
              <a:t> 관련된 조각을 발견</a:t>
            </a:r>
            <a:r>
              <a:rPr lang="en-US" altLang="ko-KR" sz="1100" b="0" dirty="0"/>
              <a:t>, </a:t>
            </a:r>
            <a:r>
              <a:rPr lang="ko-KR" altLang="en-US" sz="1100" b="0" dirty="0" err="1"/>
              <a:t>법황청이</a:t>
            </a:r>
            <a:r>
              <a:rPr lang="ko-KR" altLang="en-US" sz="1100" b="0" dirty="0"/>
              <a:t> 무언가를 숨기고 있다는 것을 알아냈었다</a:t>
            </a:r>
            <a:r>
              <a:rPr lang="en-US" altLang="ko-KR" sz="1100" b="0" dirty="0"/>
              <a:t>. </a:t>
            </a:r>
            <a:r>
              <a:rPr lang="ko-KR" altLang="en-US" sz="1100" b="0" dirty="0" err="1"/>
              <a:t>법황청이</a:t>
            </a:r>
            <a:r>
              <a:rPr lang="ko-KR" altLang="en-US" sz="1100" b="0" dirty="0"/>
              <a:t> 선수를 쳐</a:t>
            </a:r>
            <a:r>
              <a:rPr lang="en-US" altLang="ko-KR" sz="1100" b="0" dirty="0"/>
              <a:t>, </a:t>
            </a:r>
            <a:r>
              <a:rPr lang="ko-KR" altLang="en-US" sz="1100" b="0" dirty="0" err="1"/>
              <a:t>오르텔의</a:t>
            </a:r>
            <a:r>
              <a:rPr lang="ko-KR" altLang="en-US" sz="1100" b="0" dirty="0"/>
              <a:t> 모든 사람을 반역자로 취급해 죽이려고 든다</a:t>
            </a:r>
            <a:r>
              <a:rPr lang="en-US" altLang="ko-KR" sz="1100" b="0" dirty="0"/>
              <a:t>. </a:t>
            </a:r>
          </a:p>
          <a:p>
            <a:r>
              <a:rPr lang="ko-KR" altLang="en-US" sz="1100" b="0" dirty="0" err="1"/>
              <a:t>ㆍ</a:t>
            </a:r>
            <a:r>
              <a:rPr lang="ko-KR" altLang="en-US" sz="1100" b="0" dirty="0"/>
              <a:t> </a:t>
            </a:r>
            <a:r>
              <a:rPr lang="ko-KR" altLang="en-US" sz="1100" b="0" dirty="0" err="1"/>
              <a:t>법황청이</a:t>
            </a:r>
            <a:r>
              <a:rPr lang="ko-KR" altLang="en-US" sz="1100" b="0" dirty="0"/>
              <a:t> 자신을 </a:t>
            </a:r>
            <a:r>
              <a:rPr lang="ko-KR" altLang="en-US" sz="1100" b="0" dirty="0" err="1"/>
              <a:t>살려둘</a:t>
            </a:r>
            <a:r>
              <a:rPr lang="ko-KR" altLang="en-US" sz="1100" b="0" dirty="0"/>
              <a:t> 생각이 없다는 것을 깨달은 </a:t>
            </a:r>
            <a:r>
              <a:rPr lang="ko-KR" altLang="en-US" sz="1100" b="0" dirty="0" err="1"/>
              <a:t>잉켈스는</a:t>
            </a:r>
            <a:r>
              <a:rPr lang="ko-KR" altLang="en-US" sz="1100" b="0" dirty="0"/>
              <a:t> 결국 어차피 </a:t>
            </a:r>
            <a:r>
              <a:rPr lang="ko-KR" altLang="en-US" sz="1100" b="0" dirty="0" err="1"/>
              <a:t>죽을거</a:t>
            </a:r>
            <a:r>
              <a:rPr lang="ko-KR" altLang="en-US" sz="1100" b="0" dirty="0"/>
              <a:t> 반역 아닌 반역을 저지르게 된 것</a:t>
            </a:r>
            <a:r>
              <a:rPr lang="en-US" altLang="ko-KR" sz="1100" b="0" dirty="0"/>
              <a:t>. </a:t>
            </a:r>
          </a:p>
          <a:p>
            <a:r>
              <a:rPr lang="ko-KR" altLang="en-US" sz="1100" b="0" dirty="0" err="1"/>
              <a:t>ㆍ</a:t>
            </a:r>
            <a:r>
              <a:rPr lang="ko-KR" altLang="en-US" sz="1100" b="0" dirty="0"/>
              <a:t> 이 과정에서 전원이 </a:t>
            </a:r>
            <a:r>
              <a:rPr lang="ko-KR" altLang="en-US" sz="1100" b="0" dirty="0" err="1"/>
              <a:t>블러디</a:t>
            </a:r>
            <a:r>
              <a:rPr lang="ko-KR" altLang="en-US" sz="1100" b="0" dirty="0"/>
              <a:t> </a:t>
            </a:r>
            <a:r>
              <a:rPr lang="ko-KR" altLang="en-US" sz="1100" b="0" dirty="0" err="1"/>
              <a:t>셰이드를</a:t>
            </a:r>
            <a:r>
              <a:rPr lang="ko-KR" altLang="en-US" sz="1100" b="0" dirty="0"/>
              <a:t> 먹고 </a:t>
            </a:r>
            <a:r>
              <a:rPr lang="ko-KR" altLang="en-US" sz="1100" b="0" dirty="0" err="1"/>
              <a:t>반마족화</a:t>
            </a:r>
            <a:r>
              <a:rPr lang="ko-KR" altLang="en-US" sz="1100" b="0" dirty="0"/>
              <a:t> 된다</a:t>
            </a:r>
            <a:r>
              <a:rPr lang="en-US" altLang="ko-KR" sz="1100" b="0" dirty="0"/>
              <a:t>.</a:t>
            </a:r>
            <a:br>
              <a:rPr lang="en-US" altLang="ko-KR" sz="1100" b="0" dirty="0"/>
            </a:br>
            <a:r>
              <a:rPr lang="ko-KR" altLang="en-US" sz="1100" b="0" dirty="0" err="1"/>
              <a:t>ㆍ</a:t>
            </a:r>
            <a:r>
              <a:rPr lang="ko-KR" altLang="en-US" sz="1100" b="0" dirty="0"/>
              <a:t> </a:t>
            </a:r>
            <a:r>
              <a:rPr lang="ko-KR" altLang="en-US" sz="1100" b="0" dirty="0" err="1"/>
              <a:t>법황청의</a:t>
            </a:r>
            <a:r>
              <a:rPr lang="ko-KR" altLang="en-US" sz="1100" b="0" dirty="0"/>
              <a:t> 탄압 명령을 꺼려했지만 아이단의 부탁으로 </a:t>
            </a:r>
            <a:r>
              <a:rPr lang="ko-KR" altLang="en-US" sz="1100" b="0" dirty="0" err="1"/>
              <a:t>오르텔</a:t>
            </a:r>
            <a:r>
              <a:rPr lang="ko-KR" altLang="en-US" sz="1100" b="0" dirty="0"/>
              <a:t> 성으로 간 플레이어와 격돌</a:t>
            </a:r>
            <a:r>
              <a:rPr lang="en-US" altLang="ko-KR" sz="1100" b="0" dirty="0"/>
              <a:t>, </a:t>
            </a:r>
            <a:r>
              <a:rPr lang="ko-KR" altLang="en-US" sz="1100" b="0" dirty="0"/>
              <a:t>패배하게 된다</a:t>
            </a:r>
            <a:r>
              <a:rPr lang="en-US" altLang="ko-KR" sz="1100" b="0" dirty="0"/>
              <a:t>. </a:t>
            </a:r>
            <a:r>
              <a:rPr lang="ko-KR" altLang="en-US" sz="1100" b="0" dirty="0"/>
              <a:t>그리고</a:t>
            </a:r>
            <a:r>
              <a:rPr lang="en-US" altLang="ko-KR" sz="1100" b="0" dirty="0"/>
              <a:t>….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sz="1600" dirty="0"/>
              <a:t>마비노기 영웅전의 이미지</a:t>
            </a:r>
            <a:endParaRPr lang="en-US" altLang="ko-KR" sz="1600" dirty="0"/>
          </a:p>
          <a:p>
            <a:r>
              <a:rPr lang="ko-KR" altLang="en-US" sz="1100" b="0" dirty="0" err="1"/>
              <a:t>ㆍ</a:t>
            </a:r>
            <a:r>
              <a:rPr lang="ko-KR" altLang="en-US" sz="1100" b="0" dirty="0"/>
              <a:t> 흑과 백색</a:t>
            </a:r>
            <a:r>
              <a:rPr lang="en-US" altLang="ko-KR" sz="1100" b="0" dirty="0"/>
              <a:t>, </a:t>
            </a:r>
            <a:r>
              <a:rPr lang="ko-KR" altLang="en-US" sz="1100" b="0" dirty="0"/>
              <a:t>명암 차이를 넣어 상황을 고조</a:t>
            </a:r>
            <a:endParaRPr lang="en-US" altLang="ko-KR" sz="1100" b="0" dirty="0"/>
          </a:p>
          <a:p>
            <a:r>
              <a:rPr lang="ko-KR" altLang="en-US" sz="1100" b="0" dirty="0" err="1"/>
              <a:t>ㆍ</a:t>
            </a:r>
            <a:r>
              <a:rPr lang="ko-KR" altLang="en-US" sz="1100" b="0" dirty="0"/>
              <a:t> 캐릭터 개성과 배경 스토리에 맞는 그림</a:t>
            </a:r>
            <a:endParaRPr lang="en-US" altLang="ko-KR" sz="1100" b="0" dirty="0"/>
          </a:p>
          <a:p>
            <a:endParaRPr lang="en-US" altLang="ko-KR" sz="1200" b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86391376-28E3-4389-9BEA-0AD128D6D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마비노기 영웅전 우리 모두를 죽여도</a:t>
            </a:r>
            <a:r>
              <a:rPr lang="en-US" altLang="ko-KR" dirty="0"/>
              <a:t>(</a:t>
            </a:r>
            <a:r>
              <a:rPr lang="ko-KR" altLang="en-US" dirty="0" err="1"/>
              <a:t>오르텔</a:t>
            </a:r>
            <a:r>
              <a:rPr lang="ko-KR" altLang="en-US" dirty="0"/>
              <a:t> 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7" name="Picture 2" descr="ê´ë ¨ ì´ë¯¸ì§">
            <a:extLst>
              <a:ext uri="{FF2B5EF4-FFF2-40B4-BE49-F238E27FC236}">
                <a16:creationId xmlns:a16="http://schemas.microsoft.com/office/drawing/2014/main" xmlns="" id="{CB620F3C-6250-490A-80E4-178A9CE30F8A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46" y="3351730"/>
            <a:ext cx="3395311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26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5BD490-1A75-4ED0-955B-A436136F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유사 장르 게임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4FE0625-360A-43A7-B349-06F04B9055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55" y="49957"/>
            <a:ext cx="648072" cy="635201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BA74A7F-1779-43E3-9D69-99BCC6884BCD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마비노기 영웅전의 스토리텔링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09991C60-FD68-4498-91EA-A614632AE1D7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마비노기 영웅전의 음악</a:t>
            </a:r>
            <a:endParaRPr lang="en-US" altLang="ko-KR" sz="1600" dirty="0"/>
          </a:p>
          <a:p>
            <a:r>
              <a:rPr lang="ko-KR" altLang="en-US" sz="1200" b="0" dirty="0" err="1">
                <a:sym typeface="Wingdings" panose="05000000000000000000" pitchFamily="2" charset="2"/>
              </a:rPr>
              <a:t>ㆍ</a:t>
            </a:r>
            <a:r>
              <a:rPr lang="ko-KR" altLang="en-US" sz="1200" b="0" dirty="0">
                <a:sym typeface="Wingdings" panose="05000000000000000000" pitchFamily="2" charset="2"/>
              </a:rPr>
              <a:t> 에피소드의 보스별로 다양한 음악이 존재</a:t>
            </a:r>
            <a:endParaRPr lang="en-US" altLang="ko-KR" sz="1200" b="0" dirty="0">
              <a:sym typeface="Wingdings" panose="05000000000000000000" pitchFamily="2" charset="2"/>
            </a:endParaRPr>
          </a:p>
          <a:p>
            <a:r>
              <a:rPr lang="ko-KR" altLang="en-US" sz="1200" b="0" dirty="0">
                <a:sym typeface="Wingdings" panose="05000000000000000000" pitchFamily="2" charset="2"/>
              </a:rPr>
              <a:t>└</a:t>
            </a:r>
            <a:r>
              <a:rPr lang="en-US" altLang="ko-KR" sz="1200" b="0" dirty="0">
                <a:sym typeface="Wingdings" panose="05000000000000000000" pitchFamily="2" charset="2"/>
              </a:rPr>
              <a:t>&gt; </a:t>
            </a:r>
            <a:r>
              <a:rPr lang="ko-KR" altLang="en-US" sz="1200" b="0" dirty="0">
                <a:sym typeface="Wingdings" panose="05000000000000000000" pitchFamily="2" charset="2"/>
              </a:rPr>
              <a:t>보스전에서는 긴장감을 고조시키기 위해 웅장한 느낌</a:t>
            </a:r>
            <a:endParaRPr lang="en-US" altLang="ko-KR" sz="1200" b="0" dirty="0">
              <a:sym typeface="Wingdings" panose="05000000000000000000" pitchFamily="2" charset="2"/>
            </a:endParaRPr>
          </a:p>
          <a:p>
            <a:r>
              <a:rPr lang="ko-KR" altLang="en-US" sz="1200" b="0" dirty="0" err="1">
                <a:sym typeface="Wingdings" panose="05000000000000000000" pitchFamily="2" charset="2"/>
              </a:rPr>
              <a:t>ㆍ</a:t>
            </a:r>
            <a:r>
              <a:rPr lang="ko-KR" altLang="en-US" sz="1200" b="0" dirty="0">
                <a:sym typeface="Wingdings" panose="05000000000000000000" pitchFamily="2" charset="2"/>
              </a:rPr>
              <a:t> 마을</a:t>
            </a:r>
            <a:r>
              <a:rPr lang="en-US" altLang="ko-KR" sz="1200" b="0" dirty="0">
                <a:sym typeface="Wingdings" panose="05000000000000000000" pitchFamily="2" charset="2"/>
              </a:rPr>
              <a:t>(</a:t>
            </a:r>
            <a:r>
              <a:rPr lang="ko-KR" altLang="en-US" sz="1200" b="0" dirty="0" err="1">
                <a:sym typeface="Wingdings" panose="05000000000000000000" pitchFamily="2" charset="2"/>
              </a:rPr>
              <a:t>콜헨</a:t>
            </a:r>
            <a:r>
              <a:rPr lang="en-US" altLang="ko-KR" sz="1200" b="0" dirty="0">
                <a:sym typeface="Wingdings" panose="05000000000000000000" pitchFamily="2" charset="2"/>
              </a:rPr>
              <a:t>, </a:t>
            </a:r>
            <a:r>
              <a:rPr lang="ko-KR" altLang="en-US" sz="1200" b="0" dirty="0">
                <a:sym typeface="Wingdings" panose="05000000000000000000" pitchFamily="2" charset="2"/>
              </a:rPr>
              <a:t>로체스터</a:t>
            </a:r>
            <a:r>
              <a:rPr lang="en-US" altLang="ko-KR" sz="1200" b="0" dirty="0">
                <a:sym typeface="Wingdings" panose="05000000000000000000" pitchFamily="2" charset="2"/>
              </a:rPr>
              <a:t>)</a:t>
            </a:r>
            <a:r>
              <a:rPr lang="ko-KR" altLang="en-US" sz="1200" b="0" dirty="0">
                <a:sym typeface="Wingdings" panose="05000000000000000000" pitchFamily="2" charset="2"/>
              </a:rPr>
              <a:t>과 던전 별로 다양한 음악이 존재</a:t>
            </a:r>
            <a:endParaRPr lang="en-US" altLang="ko-KR" sz="1200" b="0" dirty="0">
              <a:sym typeface="Wingdings" panose="05000000000000000000" pitchFamily="2" charset="2"/>
            </a:endParaRPr>
          </a:p>
          <a:p>
            <a:r>
              <a:rPr lang="ko-KR" altLang="en-US" sz="1200" b="0" dirty="0">
                <a:sym typeface="Wingdings" panose="05000000000000000000" pitchFamily="2" charset="2"/>
              </a:rPr>
              <a:t>└</a:t>
            </a:r>
            <a:r>
              <a:rPr lang="en-US" altLang="ko-KR" sz="1200" b="0" dirty="0">
                <a:sym typeface="Wingdings" panose="05000000000000000000" pitchFamily="2" charset="2"/>
              </a:rPr>
              <a:t>&gt; </a:t>
            </a:r>
            <a:r>
              <a:rPr lang="ko-KR" altLang="en-US" sz="1200" b="0" dirty="0">
                <a:sym typeface="Wingdings" panose="05000000000000000000" pitchFamily="2" charset="2"/>
              </a:rPr>
              <a:t>내가 그 장소에 있는 느낌을 주어 </a:t>
            </a:r>
            <a:r>
              <a:rPr lang="ko-KR" altLang="en-US" sz="1200" b="0" dirty="0" err="1">
                <a:sym typeface="Wingdings" panose="05000000000000000000" pitchFamily="2" charset="2"/>
              </a:rPr>
              <a:t>몰입감</a:t>
            </a:r>
            <a:r>
              <a:rPr lang="ko-KR" altLang="en-US" sz="1200" b="0" dirty="0">
                <a:sym typeface="Wingdings" panose="05000000000000000000" pitchFamily="2" charset="2"/>
              </a:rPr>
              <a:t>↑</a:t>
            </a:r>
            <a:endParaRPr lang="en-US" altLang="ko-KR" sz="1200" b="0" dirty="0">
              <a:sym typeface="Wingdings" panose="05000000000000000000" pitchFamily="2" charset="2"/>
            </a:endParaRPr>
          </a:p>
          <a:p>
            <a:endParaRPr lang="en-US" altLang="ko-KR" sz="1200" b="0" dirty="0"/>
          </a:p>
          <a:p>
            <a:r>
              <a:rPr lang="ko-KR" altLang="en-US" sz="1600" dirty="0"/>
              <a:t>마비노기 영웅전의 영상</a:t>
            </a:r>
            <a:endParaRPr lang="en-US" altLang="ko-KR" sz="1600" dirty="0"/>
          </a:p>
          <a:p>
            <a:r>
              <a:rPr lang="ko-KR" altLang="en-US" sz="1200" b="0" dirty="0" err="1">
                <a:sym typeface="Wingdings" panose="05000000000000000000" pitchFamily="2" charset="2"/>
              </a:rPr>
              <a:t>ㆍ</a:t>
            </a:r>
            <a:r>
              <a:rPr lang="ko-KR" altLang="en-US" sz="1200" b="0" dirty="0">
                <a:sym typeface="Wingdings" panose="05000000000000000000" pitchFamily="2" charset="2"/>
              </a:rPr>
              <a:t> 에피소드의 막바지에 나옴 </a:t>
            </a:r>
            <a:endParaRPr lang="en-US" altLang="ko-KR" sz="1200" b="0" dirty="0">
              <a:sym typeface="Wingdings" panose="05000000000000000000" pitchFamily="2" charset="2"/>
            </a:endParaRPr>
          </a:p>
          <a:p>
            <a:r>
              <a:rPr lang="ko-KR" altLang="en-US" sz="1200" b="0" dirty="0" err="1">
                <a:sym typeface="Wingdings" panose="05000000000000000000" pitchFamily="2" charset="2"/>
              </a:rPr>
              <a:t>ㆍ</a:t>
            </a:r>
            <a:r>
              <a:rPr lang="ko-KR" altLang="en-US" sz="1200" b="0" dirty="0">
                <a:sym typeface="Wingdings" panose="05000000000000000000" pitchFamily="2" charset="2"/>
              </a:rPr>
              <a:t> 에피소드를 마무리 시키기 위해 가장 효과적인 수단인 영상을 사용하였음</a:t>
            </a:r>
            <a:endParaRPr lang="ko-KR" altLang="en-US" sz="120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86391376-28E3-4389-9BEA-0AD128D6D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마비노기 영웅전 </a:t>
            </a:r>
            <a:r>
              <a:rPr lang="ko-KR" altLang="en-US" dirty="0" err="1"/>
              <a:t>엘쿨루스</a:t>
            </a:r>
            <a:r>
              <a:rPr lang="ko-KR" altLang="en-US" dirty="0"/>
              <a:t> 이후</a:t>
            </a:r>
            <a:r>
              <a:rPr lang="en-US" altLang="ko-KR" dirty="0"/>
              <a:t>(</a:t>
            </a:r>
            <a:r>
              <a:rPr lang="ko-KR" altLang="en-US" dirty="0" err="1"/>
              <a:t>하이데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xmlns="" id="{11FBA091-5DC9-490A-957F-E1EBE05978C5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/>
          <a:stretch>
            <a:fillRect/>
          </a:stretch>
        </p:blipFill>
        <p:spPr>
          <a:xfrm>
            <a:off x="423863" y="3377450"/>
            <a:ext cx="3600450" cy="1889037"/>
          </a:xfrm>
          <a:prstGeom prst="rect">
            <a:avLst/>
          </a:prstGeo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xmlns="" id="{37C432C8-00D6-49D9-B48F-0BE05A276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625" y="1306308"/>
            <a:ext cx="3609975" cy="190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1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5BD490-1A75-4ED0-955B-A436136F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효과적인 </a:t>
            </a:r>
            <a:r>
              <a:rPr lang="ko-KR" altLang="en-US" dirty="0" err="1"/>
              <a:t>스토리텔링</a:t>
            </a:r>
            <a:r>
              <a:rPr lang="ko-KR" altLang="en-US" dirty="0"/>
              <a:t> 도출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BA74A7F-1779-43E3-9D69-99BCC6884BCD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 err="1"/>
              <a:t>스토리텔링을</a:t>
            </a:r>
            <a:r>
              <a:rPr lang="ko-KR" altLang="en-US" dirty="0"/>
              <a:t> 위한 고려 사항들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86391376-28E3-4389-9BEA-0AD128D6D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139952" y="1273324"/>
            <a:ext cx="288032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내용 개체 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6902058"/>
              </p:ext>
            </p:extLst>
          </p:nvPr>
        </p:nvGraphicFramePr>
        <p:xfrm>
          <a:off x="428619" y="1201316"/>
          <a:ext cx="8391852" cy="4046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89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59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972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구분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고려사항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</a:t>
                      </a:r>
                      <a:endParaRPr lang="en-US" altLang="ko-KR" sz="1100" b="1" dirty="0"/>
                    </a:p>
                    <a:p>
                      <a:pPr algn="ctr" latinLnBrk="1"/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바</a:t>
                      </a:r>
                      <a:endParaRPr lang="en-US" altLang="ko-KR" sz="1100" b="1" dirty="0"/>
                    </a:p>
                    <a:p>
                      <a:pPr algn="ctr" latinLnBrk="1"/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일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디스플레이 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및 조작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sym typeface="Malgun Gothic"/>
                        </a:rPr>
                        <a:t>입력</a:t>
                      </a:r>
                      <a:r>
                        <a:rPr lang="ko-KR" altLang="en-US" sz="900" dirty="0">
                          <a:sym typeface="Malgun Gothic"/>
                        </a:rPr>
                        <a:t>과 출력 </a:t>
                      </a:r>
                      <a:r>
                        <a:rPr lang="ko-KR" sz="900" dirty="0">
                          <a:sym typeface="Malgun Gothic"/>
                        </a:rPr>
                        <a:t>장치가 </a:t>
                      </a:r>
                      <a:r>
                        <a:rPr lang="ko-KR" altLang="en-US" sz="900" dirty="0">
                          <a:sym typeface="Malgun Gothic"/>
                        </a:rPr>
                        <a:t>동일</a:t>
                      </a:r>
                      <a:r>
                        <a:rPr lang="ko-KR" sz="900" dirty="0">
                          <a:sym typeface="Malgun Gothic"/>
                        </a:rPr>
                        <a:t> 화면에서 모두 진행</a:t>
                      </a:r>
                      <a:r>
                        <a:rPr lang="ko-KR" altLang="en-US" sz="900" dirty="0">
                          <a:sym typeface="Malgun Gothic"/>
                        </a:rPr>
                        <a:t>되기에</a:t>
                      </a:r>
                      <a:r>
                        <a:rPr lang="ko-KR" sz="900" dirty="0">
                          <a:sym typeface="Malgun Gothic"/>
                        </a:rPr>
                        <a:t> 화면이 타 </a:t>
                      </a:r>
                      <a:r>
                        <a:rPr lang="ko-KR" sz="900" dirty="0" err="1">
                          <a:sym typeface="Malgun Gothic"/>
                        </a:rPr>
                        <a:t>플렛폼에</a:t>
                      </a:r>
                      <a:r>
                        <a:rPr lang="ko-KR" sz="900" dirty="0">
                          <a:sym typeface="Malgun Gothic"/>
                        </a:rPr>
                        <a:t> 비해 작다 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38100" marB="3810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작은 화면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터치를 통한 불편한 조작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플레이 타임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 err="1">
                          <a:sym typeface="Malgun Gothic"/>
                        </a:rPr>
                        <a:t>모바일</a:t>
                      </a:r>
                      <a:r>
                        <a:rPr lang="ko-KR" altLang="en-US" sz="900" dirty="0">
                          <a:sym typeface="Malgun Gothic"/>
                        </a:rPr>
                        <a:t> 게임 특성상 플레이 타임이 </a:t>
                      </a:r>
                      <a:r>
                        <a:rPr lang="ko-KR" sz="900" dirty="0">
                          <a:sym typeface="Malgun Gothic"/>
                        </a:rPr>
                        <a:t>짧</a:t>
                      </a:r>
                      <a:r>
                        <a:rPr lang="ko-KR" altLang="en-US" sz="900" dirty="0">
                          <a:sym typeface="Malgun Gothic"/>
                        </a:rPr>
                        <a:t>아 </a:t>
                      </a:r>
                      <a:r>
                        <a:rPr lang="ko-KR" sz="900" dirty="0">
                          <a:sym typeface="Malgun Gothic"/>
                        </a:rPr>
                        <a:t>스토리를 게임 안에서 보여 </a:t>
                      </a:r>
                      <a:r>
                        <a:rPr lang="ko-KR" altLang="en-US" sz="900" dirty="0">
                          <a:sym typeface="Malgun Gothic"/>
                        </a:rPr>
                        <a:t>주기 어렵다</a:t>
                      </a:r>
                      <a:endParaRPr sz="9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38100" marB="3810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짧은 플레이타임으로 적은 몰입도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스토리 이해도가 낮음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/>
                        <a:t>장</a:t>
                      </a:r>
                      <a:r>
                        <a:rPr lang="ko-KR" altLang="en-US" sz="1100" b="1" u="none" strike="noStrike" cap="none" dirty="0"/>
                        <a:t>르</a:t>
                      </a:r>
                      <a:endParaRPr sz="1100" b="1" u="none" strike="noStrike" cap="none" dirty="0"/>
                    </a:p>
                  </a:txBody>
                  <a:tcPr marL="91450" marR="91450" marT="38100" marB="381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u="none" strike="noStrike" cap="none" dirty="0"/>
                        <a:t>액션 장르의 특성상 스토리를 전달하다 보면 흐름이 끊길 수 있다</a:t>
                      </a:r>
                      <a:endParaRPr sz="900" b="0" u="none" strike="noStrike" cap="none" dirty="0"/>
                    </a:p>
                  </a:txBody>
                  <a:tcPr marL="91450" marR="91450" marT="38100" marB="381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ü"/>
                      </a:pPr>
                      <a:r>
                        <a:rPr lang="ko-KR" altLang="en-US" sz="900" b="0" u="none" strike="noStrike" cap="none" dirty="0"/>
                        <a:t>빠른 템포의 액션 게임 </a:t>
                      </a:r>
                      <a:endParaRPr lang="en-US" altLang="ko-KR" sz="900" b="0" u="none" strike="noStrike" cap="none" dirty="0"/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ü"/>
                      </a:pPr>
                      <a:r>
                        <a:rPr lang="ko-KR" altLang="en-US" sz="900" b="0" u="none" strike="noStrike" cap="none" dirty="0"/>
                        <a:t>롤플레잉 장르의 </a:t>
                      </a:r>
                      <a:r>
                        <a:rPr lang="ko-KR" altLang="en-US" sz="900" b="0" u="none" strike="noStrike" cap="none" dirty="0" err="1"/>
                        <a:t>역활극</a:t>
                      </a:r>
                      <a:endParaRPr lang="en-US" altLang="ko-KR" sz="900" b="0" u="none" strike="noStrike" cap="none" dirty="0"/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dirty="0"/>
                        <a:t>소재</a:t>
                      </a:r>
                      <a:endParaRPr sz="1100" b="1" dirty="0"/>
                    </a:p>
                  </a:txBody>
                  <a:tcPr marL="91450" marR="91450" marT="38100" marB="381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900" dirty="0"/>
                        <a:t>최대한 익숙한 장르를 선택해 유저들이 쉽게 받아 들일 수 있게 만든다</a:t>
                      </a:r>
                      <a:endParaRPr lang="en-US" altLang="ko-KR" sz="900" dirty="0"/>
                    </a:p>
                  </a:txBody>
                  <a:tcPr marL="91450" marR="91450" marT="38100" marB="38100" anchor="ctr"/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소재에 따른 흡입력 차이</a:t>
                      </a:r>
                      <a:endParaRPr lang="en-US" altLang="ko-KR" sz="900" dirty="0">
                        <a:solidFill>
                          <a:srgbClr val="000000"/>
                        </a:solidFill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대중적인 소재로 단조로움 </a:t>
                      </a:r>
                      <a:endParaRPr lang="en-US" altLang="ko-KR" sz="900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/>
                        <a:t>스토리 전달 시점</a:t>
                      </a:r>
                      <a:endParaRPr sz="1100" b="1" dirty="0"/>
                    </a:p>
                  </a:txBody>
                  <a:tcPr marL="91450" marR="91450" marT="38100" marB="381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900" dirty="0"/>
                        <a:t>필드에서 </a:t>
                      </a:r>
                      <a:r>
                        <a:rPr lang="ko-KR" altLang="en-US" sz="900" dirty="0" err="1"/>
                        <a:t>퀘스트</a:t>
                      </a:r>
                      <a:r>
                        <a:rPr lang="ko-KR" altLang="en-US" sz="900" dirty="0"/>
                        <a:t> 형태로 스토리를 받고 </a:t>
                      </a:r>
                      <a:r>
                        <a:rPr lang="ko-KR" altLang="en-US" sz="900" dirty="0" err="1"/>
                        <a:t>던전에</a:t>
                      </a:r>
                      <a:r>
                        <a:rPr lang="ko-KR" altLang="en-US" sz="900" dirty="0"/>
                        <a:t> 들어간다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900" dirty="0" err="1"/>
                        <a:t>던전의</a:t>
                      </a:r>
                      <a:r>
                        <a:rPr lang="ko-KR" altLang="en-US" sz="900" dirty="0"/>
                        <a:t> 보스를 잡고 상황을 설명해주는 스토리를 텍스트나 영상으로 보여준다</a:t>
                      </a:r>
                      <a:endParaRPr lang="ko-KR" alt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38100" marB="38100" anchor="ctr"/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반복으로 인한 지루함 </a:t>
                      </a:r>
                      <a:endParaRPr lang="en-US" altLang="ko-KR" sz="900" dirty="0">
                        <a:solidFill>
                          <a:srgbClr val="000000"/>
                        </a:solidFill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사건에 대한 개연성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당위성</a:t>
                      </a:r>
                      <a:endParaRPr sz="900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u="none" strike="noStrike" cap="none" dirty="0"/>
                        <a:t>스토리 전달 방법</a:t>
                      </a:r>
                      <a:endParaRPr sz="1100" b="1" u="none" strike="noStrike" cap="none" dirty="0"/>
                    </a:p>
                  </a:txBody>
                  <a:tcPr marL="91450" marR="91450" marT="38100" marB="381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900" dirty="0">
                          <a:sym typeface="Malgun Gothic"/>
                        </a:rPr>
                        <a:t>중간적 관점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>
                          <a:sym typeface="Malgun Gothic"/>
                        </a:rPr>
                        <a:t>같은 세계를 다수의 주인공</a:t>
                      </a:r>
                      <a:r>
                        <a:rPr lang="en-US" altLang="ko-KR" sz="900" dirty="0">
                          <a:sym typeface="Malgun Gothic"/>
                        </a:rPr>
                        <a:t>(</a:t>
                      </a:r>
                      <a:r>
                        <a:rPr lang="ko-KR" altLang="en-US" sz="900" dirty="0">
                          <a:sym typeface="Malgun Gothic"/>
                        </a:rPr>
                        <a:t>플레이어</a:t>
                      </a:r>
                      <a:r>
                        <a:rPr lang="en-US" altLang="ko-KR" sz="900" dirty="0">
                          <a:sym typeface="Malgun Gothic"/>
                        </a:rPr>
                        <a:t>)</a:t>
                      </a:r>
                      <a:r>
                        <a:rPr lang="ko-KR" altLang="en-US" sz="900" dirty="0">
                          <a:sym typeface="Malgun Gothic"/>
                        </a:rPr>
                        <a:t>이 공유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900" dirty="0">
                          <a:sym typeface="Malgun Gothic"/>
                        </a:rPr>
                        <a:t>다른 플레이어이와 함께 플레이</a:t>
                      </a:r>
                      <a:r>
                        <a:rPr lang="en-US" altLang="ko-KR" sz="900" dirty="0">
                          <a:sym typeface="Malgun Gothic"/>
                        </a:rPr>
                        <a:t>(</a:t>
                      </a:r>
                      <a:r>
                        <a:rPr lang="ko-KR" altLang="en-US" sz="900" dirty="0">
                          <a:sym typeface="Malgun Gothic"/>
                        </a:rPr>
                        <a:t>협력</a:t>
                      </a:r>
                      <a:r>
                        <a:rPr lang="en-US" altLang="ko-KR" sz="900" dirty="0"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sym typeface="Malgun Gothic"/>
                        </a:rPr>
                        <a:t>경쟁</a:t>
                      </a:r>
                      <a:r>
                        <a:rPr lang="en-US" altLang="ko-KR" sz="900" dirty="0">
                          <a:sym typeface="Malgun Gothic"/>
                        </a:rPr>
                        <a:t>) MORPG</a:t>
                      </a:r>
                      <a:endParaRPr lang="ko-KR" altLang="en-US" sz="9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38100" marB="381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ü"/>
                      </a:pPr>
                      <a:r>
                        <a:rPr lang="ko-KR" altLang="en-US" sz="900" b="0" u="none" strike="noStrike" cap="none" dirty="0"/>
                        <a:t>주인공에 따른 몰입도 차이</a:t>
                      </a:r>
                      <a:endParaRPr lang="en-US" altLang="ko-KR" sz="900" b="0" u="none" strike="noStrike" cap="none" dirty="0"/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ü"/>
                      </a:pPr>
                      <a:r>
                        <a:rPr lang="ko-KR" altLang="en-US" sz="900" b="0" u="none" strike="noStrike" cap="none" dirty="0"/>
                        <a:t>플레이어간 협력</a:t>
                      </a:r>
                      <a:endParaRPr sz="900" b="0" u="none" strike="noStrike" cap="none" dirty="0"/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u="none" strike="noStrike" cap="none" dirty="0" err="1"/>
                        <a:t>스토리텔링</a:t>
                      </a:r>
                      <a:r>
                        <a:rPr lang="ko-KR" altLang="en-US" sz="1100" b="1" u="none" strike="noStrike" cap="none" dirty="0"/>
                        <a:t> 방법</a:t>
                      </a:r>
                      <a:endParaRPr sz="1100" b="1" u="none" strike="noStrike" cap="none" dirty="0"/>
                    </a:p>
                  </a:txBody>
                  <a:tcPr marL="91450" marR="91450" marT="38100" marB="381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/>
                        <a:t>텍스트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이미지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음악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 err="1"/>
                        <a:t>영상등</a:t>
                      </a:r>
                      <a:r>
                        <a:rPr lang="ko-KR" altLang="en-US" sz="900" dirty="0"/>
                        <a:t> 다양한 장치로 전달한다</a:t>
                      </a:r>
                      <a:endParaRPr sz="900" dirty="0"/>
                    </a:p>
                  </a:txBody>
                  <a:tcPr marL="91450" marR="91450" marT="38100" marB="38100" anchor="ctr"/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ü"/>
                      </a:pPr>
                      <a:r>
                        <a:rPr lang="ko-KR" altLang="en-US" sz="900" dirty="0"/>
                        <a:t>개별 제작 난이도 및 비용</a:t>
                      </a:r>
                      <a:endParaRPr lang="en-US" altLang="ko-KR" sz="900" dirty="0"/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ü"/>
                      </a:pPr>
                      <a:r>
                        <a:rPr lang="ko-KR" altLang="en-US" sz="900" dirty="0"/>
                        <a:t>사운드와 영상에 대한 용량</a:t>
                      </a:r>
                      <a:endParaRPr sz="900" dirty="0"/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26343" y="-372988"/>
            <a:ext cx="10225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400" dirty="0" smtClean="0">
                <a:solidFill>
                  <a:srgbClr val="FF0000"/>
                </a:solidFill>
              </a:rPr>
              <a:t>옆에 내용은 읽어봐라</a:t>
            </a:r>
            <a:r>
              <a:rPr lang="en-US" altLang="ko-KR" sz="1400" dirty="0" smtClean="0">
                <a:solidFill>
                  <a:srgbClr val="FF0000"/>
                </a:solidFill>
              </a:rPr>
              <a:t>~ </a:t>
            </a:r>
            <a:r>
              <a:rPr lang="ko-KR" altLang="en-US" sz="1400" dirty="0" smtClean="0">
                <a:solidFill>
                  <a:srgbClr val="FF0000"/>
                </a:solidFill>
              </a:rPr>
              <a:t>라고 설명하기 보다는 핵심적인 부분만 전달 발표를 통해서 전달하겠다고 얘기하는 것이 좋을 것 같다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20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맑은 고딕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2889</TotalTime>
  <Words>1333</Words>
  <Application>Microsoft Office PowerPoint</Application>
  <PresentationFormat>화면 슬라이드 쇼(16:10)</PresentationFormat>
  <Paragraphs>243</Paragraphs>
  <Slides>16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18" baseType="lpstr">
      <vt:lpstr>blank</vt:lpstr>
      <vt:lpstr>디자인 사용자 지정</vt:lpstr>
      <vt:lpstr>PowerPoint 프레젠테이션</vt:lpstr>
      <vt:lpstr>CONTENTS</vt:lpstr>
      <vt:lpstr>유사 장르 게임 분석</vt:lpstr>
      <vt:lpstr>유사 장르 게임 분석</vt:lpstr>
      <vt:lpstr>유사 장르 게임 분석</vt:lpstr>
      <vt:lpstr>유사 장르 게임 분석</vt:lpstr>
      <vt:lpstr>유사 장르 게임 분석</vt:lpstr>
      <vt:lpstr>유사 장르 게임 분석</vt:lpstr>
      <vt:lpstr>효과적인 스토리텔링 도출</vt:lpstr>
      <vt:lpstr>제작 게임에 대한 스토리텔링</vt:lpstr>
      <vt:lpstr>제작 게임에 대한 스토리텔링</vt:lpstr>
      <vt:lpstr>제작 게임에 대한 스토리텔링</vt:lpstr>
      <vt:lpstr>제작 게임에 대한 스토리텔링</vt:lpstr>
      <vt:lpstr>제작 게임에 대한 스토리텔링</vt:lpstr>
      <vt:lpstr>제작 게임에 대한 스토리텔링</vt:lpstr>
      <vt:lpstr>최종 정리</vt:lpstr>
    </vt:vector>
  </TitlesOfParts>
  <Company>SBS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FullName</dc:creator>
  <cp:lastModifiedBy>FullName</cp:lastModifiedBy>
  <cp:revision>1479</cp:revision>
  <dcterms:created xsi:type="dcterms:W3CDTF">2019-09-02T05:55:58Z</dcterms:created>
  <dcterms:modified xsi:type="dcterms:W3CDTF">2019-09-17T05:50:20Z</dcterms:modified>
</cp:coreProperties>
</file>